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  <p:sldMasterId id="2147483691" r:id="rId3"/>
  </p:sldMasterIdLst>
  <p:notesMasterIdLst>
    <p:notesMasterId r:id="rId20"/>
  </p:notesMasterIdLst>
  <p:sldIdLst>
    <p:sldId id="266" r:id="rId4"/>
    <p:sldId id="281" r:id="rId5"/>
    <p:sldId id="278" r:id="rId6"/>
    <p:sldId id="268" r:id="rId7"/>
    <p:sldId id="267" r:id="rId8"/>
    <p:sldId id="259" r:id="rId9"/>
    <p:sldId id="263" r:id="rId10"/>
    <p:sldId id="298" r:id="rId11"/>
    <p:sldId id="257" r:id="rId12"/>
    <p:sldId id="294" r:id="rId13"/>
    <p:sldId id="289" r:id="rId14"/>
    <p:sldId id="282" r:id="rId15"/>
    <p:sldId id="276" r:id="rId16"/>
    <p:sldId id="297" r:id="rId17"/>
    <p:sldId id="296" r:id="rId18"/>
    <p:sldId id="299" r:id="rId19"/>
  </p:sldIdLst>
  <p:sldSz cx="9144000" cy="6858000" type="screen4x3"/>
  <p:notesSz cx="6858000" cy="9144000"/>
  <p:defaultTextStyle>
    <a:defPPr>
      <a:defRPr lang="fi-FI"/>
    </a:defPPr>
    <a:lvl1pPr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8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BC60EE-B184-4DF2-ADF7-E473CC6B6426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6DA5D6D-5381-4EDD-9AE0-990C5D40E6E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2186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sti/outlook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ed.co.uk/magazine/archive/2011/09/start/letter-from-the-editor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deloitte.com/view/fi_FI/fi/ajankohtaista/technology_fast_50500/2011-Technology-Fast-50-500/index.ht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48131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E9C43676-0224-4EEA-8EF1-F00E38B8E5D6}" type="slidenum">
              <a:rPr lang="fi-FI">
                <a:solidFill>
                  <a:srgbClr val="000000"/>
                </a:solidFill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7BD42383-7802-455D-B6D4-2E0C8B0F4801}" type="slidenum">
              <a:rPr lang="fi-FI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/>
          </a:p>
        </p:txBody>
      </p:sp>
      <p:sp>
        <p:nvSpPr>
          <p:cNvPr id="50178" name="Slide Image Placeholder 6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99CC2B22-0021-4322-8123-01BE6FA1BDD3}" type="slidenum">
              <a:rPr lang="fi-FI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/>
          </a:p>
        </p:txBody>
      </p:sp>
      <p:sp>
        <p:nvSpPr>
          <p:cNvPr id="52226" name="Notes Placeholder 6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i-FI" smtClean="0">
                <a:hlinkClick r:id="rId3"/>
              </a:rPr>
              <a:t>www.oecd.org/sti/outlook</a:t>
            </a:r>
            <a:r>
              <a:rPr lang="fi-FI" smtClean="0"/>
              <a:t>				11.01.2011</a:t>
            </a:r>
          </a:p>
          <a:p>
            <a:pPr>
              <a:spcBef>
                <a:spcPct val="0"/>
              </a:spcBef>
            </a:pPr>
            <a:r>
              <a:rPr lang="fi-FI" smtClean="0"/>
              <a:t>Data/Exceltaulukko: http://dx.doi.org/10.1787/888932333633</a:t>
            </a:r>
          </a:p>
        </p:txBody>
      </p:sp>
      <p:sp>
        <p:nvSpPr>
          <p:cNvPr id="52227" name="Slide Image Placeholder 8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9EDEF1DE-0CD6-4E2D-80DD-D4AB3D8E7E22}" type="slidenum">
              <a:rPr lang="fi-FI" sz="1200">
                <a:solidFill>
                  <a:srgbClr val="000000"/>
                </a:solidFill>
                <a:latin typeface="Times" pitchFamily="18" charset="0"/>
              </a:rPr>
              <a:pPr algn="r" eaLnBrk="0" hangingPunct="0"/>
              <a:t>4</a:t>
            </a:fld>
            <a:endParaRPr lang="fi-FI" sz="12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54274" name="Slide Image Placeholder 4"/>
          <p:cNvSpPr>
            <a:spLocks noGrp="1" noRot="1" noChangeAspect="1"/>
          </p:cNvSpPr>
          <p:nvPr>
            <p:ph type="sldImg"/>
          </p:nvPr>
        </p:nvSpPr>
        <p:spPr bwMode="auto">
          <a:xfrm>
            <a:off x="2228850" y="244475"/>
            <a:ext cx="2427288" cy="1820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 txBox="1">
            <a:spLocks noGrp="1" noChangeArrowheads="1"/>
          </p:cNvSpPr>
          <p:nvPr/>
        </p:nvSpPr>
        <p:spPr bwMode="auto">
          <a:xfrm>
            <a:off x="5865813" y="8688388"/>
            <a:ext cx="992187" cy="455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367" tIns="45684" rIns="91367" bIns="45684" anchor="b"/>
          <a:lstStyle/>
          <a:p>
            <a:pPr algn="r" eaLnBrk="0" hangingPunct="0"/>
            <a:fld id="{ABE01C00-5BA3-44E6-A632-A23A6775A7AB}" type="slidenum">
              <a:rPr lang="fi-FI" sz="1000">
                <a:solidFill>
                  <a:srgbClr val="000000"/>
                </a:solidFill>
                <a:latin typeface="Calibri" pitchFamily="34" charset="0"/>
              </a:rPr>
              <a:pPr algn="r" eaLnBrk="0" hangingPunct="0"/>
              <a:t>5</a:t>
            </a:fld>
            <a:endParaRPr lang="fi-FI" sz="1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228850" y="244475"/>
            <a:ext cx="2427288" cy="18208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762125" y="357188"/>
            <a:ext cx="3498850" cy="26241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684087EB-12B7-412D-8744-377E5909E47A}" type="slidenum">
              <a:rPr lang="fi-FI">
                <a:solidFill>
                  <a:srgbClr val="000000"/>
                </a:solidFill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i-FI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 txBox="1">
            <a:spLocks noGrp="1" noChangeArrowheads="1"/>
          </p:cNvSpPr>
          <p:nvPr/>
        </p:nvSpPr>
        <p:spPr bwMode="auto">
          <a:xfrm>
            <a:off x="5502275" y="8689975"/>
            <a:ext cx="13557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88" tIns="45443" rIns="90888" bIns="45443" anchor="b"/>
          <a:lstStyle/>
          <a:p>
            <a:pPr algn="r" defTabSz="909638" eaLnBrk="0" hangingPunct="0"/>
            <a:fld id="{7AB0EC0D-D9BF-4C01-93F5-30E16D2100DF}" type="slidenum">
              <a:rPr lang="en-US" sz="1000">
                <a:latin typeface="Times" pitchFamily="18" charset="0"/>
              </a:rPr>
              <a:pPr algn="r" defTabSz="909638" eaLnBrk="0" hangingPunct="0"/>
              <a:t>11</a:t>
            </a:fld>
            <a:endParaRPr lang="en-US" sz="1000">
              <a:latin typeface="Times" pitchFamily="18" charset="0"/>
            </a:endParaRPr>
          </a:p>
        </p:txBody>
      </p:sp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5502275" y="8689975"/>
            <a:ext cx="13557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88" tIns="45443" rIns="90888" bIns="45443" anchor="b"/>
          <a:lstStyle/>
          <a:p>
            <a:pPr algn="r" defTabSz="909638" eaLnBrk="0" hangingPunct="0"/>
            <a:fld id="{F8A24B1B-107E-4921-B379-8B5559802650}" type="slidenum">
              <a:rPr lang="en-US" sz="1000">
                <a:latin typeface="Times" pitchFamily="18" charset="0"/>
              </a:rPr>
              <a:pPr algn="r" defTabSz="909638" eaLnBrk="0" hangingPunct="0"/>
              <a:t>11</a:t>
            </a:fld>
            <a:endParaRPr lang="en-US" sz="1000">
              <a:latin typeface="Times" pitchFamily="18" charset="0"/>
            </a:endParaRPr>
          </a:p>
        </p:txBody>
      </p:sp>
      <p:sp>
        <p:nvSpPr>
          <p:cNvPr id="64515" name="Slide Image Placeholder 5"/>
          <p:cNvSpPr>
            <a:spLocks noGrp="1" noRot="1" noChangeAspect="1"/>
          </p:cNvSpPr>
          <p:nvPr>
            <p:ph type="sldImg"/>
          </p:nvPr>
        </p:nvSpPr>
        <p:spPr bwMode="auto">
          <a:xfrm>
            <a:off x="1885950" y="295275"/>
            <a:ext cx="3087688" cy="23161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Notes Placeholder 6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i-FI" smtClean="0">
                <a:hlinkClick r:id="rId3"/>
              </a:rPr>
              <a:t>Wired-lehden artikkeli</a:t>
            </a:r>
            <a:r>
              <a:rPr lang="fi-FI" smtClean="0"/>
              <a:t> </a:t>
            </a:r>
            <a:br>
              <a:rPr lang="fi-FI" smtClean="0"/>
            </a:br>
            <a:r>
              <a:rPr lang="fi-FI" smtClean="0"/>
              <a:t>http://www.wired.co.uk/magazine/archive/2011/09/start/letter-from-the-editor </a:t>
            </a:r>
            <a:endParaRPr lang="fi-FI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endParaRPr lang="fi-FI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fi-FI" smtClean="0">
                <a:latin typeface="Arial" charset="0"/>
                <a:cs typeface="Arial" charset="0"/>
              </a:rPr>
              <a:t>Tekesin uutinen Wired-lehden listauksesta 16.8.2011:</a:t>
            </a:r>
          </a:p>
          <a:p>
            <a:pPr>
              <a:spcBef>
                <a:spcPct val="0"/>
              </a:spcBef>
            </a:pPr>
            <a:r>
              <a:rPr lang="fi-FI" smtClean="0">
                <a:latin typeface="Arial" charset="0"/>
                <a:cs typeface="Arial" charset="0"/>
              </a:rPr>
              <a:t>http://www.tekes.fi/fi/community/Uutiset/404/Uutinen/1325?name=tekesin+rahoittamat+yritykset+valloittivat+wiredlehden+listan</a:t>
            </a:r>
          </a:p>
          <a:p>
            <a:pPr>
              <a:spcBef>
                <a:spcPct val="0"/>
              </a:spcBef>
            </a:pPr>
            <a:endParaRPr lang="fi-FI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endParaRPr lang="fi-FI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fi-FI" smtClean="0">
                <a:latin typeface="Arial" charset="0"/>
                <a:cs typeface="Arial" charset="0"/>
                <a:hlinkClick r:id="rId4"/>
              </a:rPr>
              <a:t>Deloitte Technology Fast 50 Finland 2011</a:t>
            </a:r>
            <a:r>
              <a:rPr lang="fi-FI" smtClean="0">
                <a:latin typeface="Arial" charset="0"/>
                <a:cs typeface="Arial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fi-FI" smtClean="0">
                <a:latin typeface="Arial" charset="0"/>
                <a:cs typeface="Arial" charset="0"/>
              </a:rPr>
              <a:t>http://www.deloitte.com/view/fi_FI/fi/ajankohtaista/technology_fast_50500/2011-Technology-Fast-50-500/index.htm</a:t>
            </a:r>
          </a:p>
          <a:p>
            <a:pPr>
              <a:spcBef>
                <a:spcPct val="0"/>
              </a:spcBef>
            </a:pPr>
            <a:endParaRPr lang="fi-FI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fi-FI" smtClean="0">
                <a:latin typeface="Arial" charset="0"/>
                <a:cs typeface="Arial" charset="0"/>
              </a:rPr>
              <a:t>Tekesin uutinen Deloitten julkistuksesta 8.11.2012: Tekes vauhdittaa yritysten kasvua</a:t>
            </a:r>
          </a:p>
          <a:p>
            <a:pPr>
              <a:spcBef>
                <a:spcPct val="0"/>
              </a:spcBef>
            </a:pPr>
            <a:r>
              <a:rPr lang="fi-FI" smtClean="0">
                <a:latin typeface="Arial" charset="0"/>
                <a:cs typeface="Arial" charset="0"/>
              </a:rPr>
              <a:t>http://www.tekes.fi/fi/community/Uutiset/404/Uutinen/1325?name=Tekes+vauhdittaa+yritysten+kasvua</a:t>
            </a:r>
          </a:p>
          <a:p>
            <a:pPr>
              <a:spcBef>
                <a:spcPct val="0"/>
              </a:spcBef>
            </a:pPr>
            <a:endParaRPr lang="fi-FI" smtClean="0"/>
          </a:p>
        </p:txBody>
      </p:sp>
      <p:sp>
        <p:nvSpPr>
          <p:cNvPr id="67587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14E33EB2-F2CE-4F8F-A9E9-532B91D2AB50}" type="slidenum">
              <a:rPr lang="fi-FI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 bwMode="gray">
      <p:bgPr>
        <a:blipFill dpi="0" rotWithShape="1">
          <a:blip r:embed="rId2" cstate="print">
            <a:lum/>
          </a:blip>
          <a:srcRect/>
          <a:stretch>
            <a:fillRect l="-200" r="-300" b="-3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10"/>
          <p:cNvSpPr/>
          <p:nvPr/>
        </p:nvSpPr>
        <p:spPr>
          <a:xfrm>
            <a:off x="7534275" y="6537325"/>
            <a:ext cx="1260475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>
                <a:solidFill>
                  <a:srgbClr val="000000"/>
                </a:solidFill>
              </a:rPr>
              <a:t>Copyright © Tekes 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51600" y="1393200"/>
            <a:ext cx="7416000" cy="1440000"/>
          </a:xfrm>
        </p:spPr>
        <p:txBody>
          <a:bodyPr/>
          <a:lstStyle>
            <a:lvl1pPr algn="r">
              <a:lnSpc>
                <a:spcPct val="100000"/>
              </a:lnSpc>
              <a:defRPr sz="4800">
                <a:solidFill>
                  <a:srgbClr val="0080C8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427200" y="3528000"/>
            <a:ext cx="4644000" cy="900000"/>
          </a:xfrm>
        </p:spPr>
        <p:txBody>
          <a:bodyPr/>
          <a:lstStyle>
            <a:lvl1pPr marL="0" indent="0" algn="r">
              <a:buNone/>
              <a:defRPr sz="2800">
                <a:solidFill>
                  <a:srgbClr val="0080C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11DAD08F-8A2A-4F09-A7F7-7E225F064F4B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6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0" y="5950800"/>
            <a:ext cx="4900618" cy="428400"/>
          </a:xfrm>
        </p:spPr>
        <p:txBody>
          <a:bodyPr/>
          <a:lstStyle>
            <a:lvl1pPr marL="0" indent="0">
              <a:lnSpc>
                <a:spcPts val="1500"/>
              </a:lnSpc>
              <a:spcAft>
                <a:spcPts val="300"/>
              </a:spcAft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A38FC-755D-46E8-A2D8-5DBE938F9057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0" y="5950800"/>
            <a:ext cx="4900618" cy="428400"/>
          </a:xfrm>
        </p:spPr>
        <p:txBody>
          <a:bodyPr/>
          <a:lstStyle>
            <a:lvl1pPr marL="0" indent="0">
              <a:lnSpc>
                <a:spcPts val="1500"/>
              </a:lnSpc>
              <a:spcAft>
                <a:spcPts val="300"/>
              </a:spcAft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9C65D-012B-4E0F-8E68-2A75A9394395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40000"/>
            <a:ext cx="3008313" cy="648000"/>
          </a:xfrm>
        </p:spPr>
        <p:txBody>
          <a:bodyPr anchor="b"/>
          <a:lstStyle>
            <a:lvl1pPr algn="l">
              <a:defRPr sz="2000" b="1">
                <a:solidFill>
                  <a:srgbClr val="0080C8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540000"/>
            <a:ext cx="4730400" cy="5400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256400"/>
            <a:ext cx="3008313" cy="4683600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0" y="5950800"/>
            <a:ext cx="4900618" cy="428400"/>
          </a:xfrm>
        </p:spPr>
        <p:txBody>
          <a:bodyPr/>
          <a:lstStyle>
            <a:lvl1pPr marL="0" indent="0">
              <a:lnSpc>
                <a:spcPts val="1500"/>
              </a:lnSpc>
              <a:spcAft>
                <a:spcPts val="300"/>
              </a:spcAft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2365E-E581-4369-A9B7-446B548AF010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40000"/>
            <a:ext cx="7848000" cy="889200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0800" y="1591200"/>
            <a:ext cx="7848000" cy="3240000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68000" y="4900773"/>
            <a:ext cx="4644000" cy="1035627"/>
          </a:xfrm>
        </p:spPr>
        <p:txBody>
          <a:bodyPr/>
          <a:lstStyle>
            <a:lvl1pPr marL="0" indent="0"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0" y="5950800"/>
            <a:ext cx="4900618" cy="428400"/>
          </a:xfrm>
        </p:spPr>
        <p:txBody>
          <a:bodyPr/>
          <a:lstStyle>
            <a:lvl1pPr marL="0" indent="0">
              <a:lnSpc>
                <a:spcPts val="1500"/>
              </a:lnSpc>
              <a:spcAft>
                <a:spcPts val="300"/>
              </a:spcAft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00BF5-D4BB-4AEE-8851-46B1C9D995F3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buFont typeface="Arial" pitchFamily="34" charset="0"/>
              <a:buChar char="−"/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7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0" y="5950800"/>
            <a:ext cx="4900618" cy="428400"/>
          </a:xfrm>
        </p:spPr>
        <p:txBody>
          <a:bodyPr/>
          <a:lstStyle>
            <a:lvl1pPr marL="0" indent="0">
              <a:lnSpc>
                <a:spcPts val="1500"/>
              </a:lnSpc>
              <a:spcAft>
                <a:spcPts val="300"/>
              </a:spcAft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5C870-415C-47B1-A34E-4347152BD54C}" type="datetime1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Pk-yritykset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 marL="0" indent="-179999">
              <a:defRPr sz="1900"/>
            </a:lvl2pPr>
            <a:lvl3pPr marL="0" indent="-179999">
              <a:buFont typeface="Arial" pitchFamily="34"/>
              <a:buChar char="•"/>
              <a:defRPr/>
            </a:lvl3pPr>
            <a:lvl4pPr marL="0" indent="-179999">
              <a:buFont typeface="Arial" pitchFamily="34"/>
              <a:buChar char="•"/>
              <a:defRPr/>
            </a:lvl4pPr>
            <a:lvl5pPr marL="0" indent="-179999">
              <a:buFont typeface="Arial" pitchFamily="34"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Text Placeholder 7"/>
          <p:cNvSpPr txBox="1">
            <a:spLocks noGrp="1"/>
          </p:cNvSpPr>
          <p:nvPr>
            <p:ph type="body" idx="4294967295"/>
          </p:nvPr>
        </p:nvSpPr>
        <p:spPr>
          <a:xfrm>
            <a:off x="459101" y="6143670"/>
            <a:ext cx="4214817" cy="428625"/>
          </a:xfrm>
        </p:spPr>
        <p:txBody>
          <a:bodyPr/>
          <a:lstStyle>
            <a:lvl1pPr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/>
              <a:t>Lähde:</a:t>
            </a:r>
          </a:p>
        </p:txBody>
      </p:sp>
      <p:sp>
        <p:nvSpPr>
          <p:cNvPr id="8" name="Text Placeholder 10"/>
          <p:cNvSpPr txBox="1">
            <a:spLocks noGrp="1"/>
          </p:cNvSpPr>
          <p:nvPr>
            <p:ph type="body" idx="4294967295"/>
          </p:nvPr>
        </p:nvSpPr>
        <p:spPr>
          <a:xfrm rot="16200004">
            <a:off x="7743405" y="5314520"/>
            <a:ext cx="1763996" cy="179999"/>
          </a:xfrm>
        </p:spPr>
        <p:txBody>
          <a:bodyPr/>
          <a:lstStyle>
            <a:lvl1pPr>
              <a:buNone/>
              <a:defRPr sz="100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/>
              <a:t>DM 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08/2010</a:t>
            </a:r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Tekes</a:t>
            </a:r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134938" y="6538913"/>
            <a:ext cx="288925" cy="179387"/>
          </a:xfrm>
          <a:prstGeom prst="rect">
            <a:avLst/>
          </a:prstGeom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4B8D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AD34E0C-6B4F-42ED-80CD-282D5D6662D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7524750" y="6537325"/>
            <a:ext cx="1258888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>
                <a:solidFill>
                  <a:srgbClr val="000000"/>
                </a:solidFill>
              </a:rPr>
              <a:t>Copyright © Tekes 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51600" y="1393200"/>
            <a:ext cx="7416000" cy="1440000"/>
          </a:xfrm>
        </p:spPr>
        <p:txBody>
          <a:bodyPr/>
          <a:lstStyle>
            <a:lvl1pPr algn="r">
              <a:lnSpc>
                <a:spcPct val="100000"/>
              </a:lnSpc>
              <a:defRPr sz="4800">
                <a:solidFill>
                  <a:srgbClr val="0080C8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427200" y="3528000"/>
            <a:ext cx="4644000" cy="900000"/>
          </a:xfrm>
        </p:spPr>
        <p:txBody>
          <a:bodyPr/>
          <a:lstStyle>
            <a:lvl1pPr marL="0" indent="0" algn="r">
              <a:buNone/>
              <a:defRPr sz="2800">
                <a:solidFill>
                  <a:srgbClr val="0080C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01-2010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618017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buFont typeface="Arial" pitchFamily="34" charset="0"/>
              <a:buChar char="−"/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7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01-2010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618017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ala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40000"/>
            <a:ext cx="7848000" cy="531546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2"/>
          </p:nvPr>
        </p:nvSpPr>
        <p:spPr>
          <a:xfrm>
            <a:off x="457200" y="1071546"/>
            <a:ext cx="7848000" cy="35719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buFont typeface="Arial" pitchFamily="34" charset="0"/>
              <a:buChar char="−"/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8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01-2010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618017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buFont typeface="Arial" pitchFamily="34" charset="0"/>
              <a:buChar char="−"/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7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0" y="5950800"/>
            <a:ext cx="4900618" cy="428400"/>
          </a:xfrm>
        </p:spPr>
        <p:txBody>
          <a:bodyPr/>
          <a:lstStyle>
            <a:lvl1pPr marL="0" indent="0">
              <a:lnSpc>
                <a:spcPts val="1500"/>
              </a:lnSpc>
              <a:spcAft>
                <a:spcPts val="300"/>
              </a:spcAft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CEB8A-4868-47A2-BA9D-A036F606D45B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56000"/>
            <a:ext cx="3848400" cy="428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buFont typeface="Arial" pitchFamily="34" charset="0"/>
              <a:buChar char="−"/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456800" y="1656000"/>
            <a:ext cx="3848400" cy="428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buFont typeface="Arial" pitchFamily="34" charset="0"/>
              <a:buChar char="−"/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9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01-2010</a:t>
            </a:r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618017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56000"/>
            <a:ext cx="3848400" cy="639762"/>
          </a:xfrm>
        </p:spPr>
        <p:txBody>
          <a:bodyPr anchor="b"/>
          <a:lstStyle>
            <a:lvl1pPr marL="0" indent="0">
              <a:buNone/>
              <a:defRPr sz="2100" b="1">
                <a:solidFill>
                  <a:srgbClr val="0080C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296800"/>
            <a:ext cx="3848400" cy="3643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456800" y="1656000"/>
            <a:ext cx="3848400" cy="639762"/>
          </a:xfrm>
        </p:spPr>
        <p:txBody>
          <a:bodyPr anchor="b"/>
          <a:lstStyle>
            <a:lvl1pPr marL="0" indent="0">
              <a:buNone/>
              <a:defRPr sz="2100" b="1">
                <a:solidFill>
                  <a:srgbClr val="0080C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456800" y="2296800"/>
            <a:ext cx="3848400" cy="3643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12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Päivämäärän paikkamerkki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01-2010</a:t>
            </a:r>
          </a:p>
        </p:txBody>
      </p:sp>
      <p:sp>
        <p:nvSpPr>
          <p:cNvPr id="9" name="Alatunnisteen paikkamerkki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618017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6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01-2010</a:t>
            </a:r>
          </a:p>
        </p:txBody>
      </p:sp>
      <p:sp>
        <p:nvSpPr>
          <p:cNvPr id="5" name="Alatunnisteen paikkamerkki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618017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Päivämäärän paikkamerkki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01-2010</a:t>
            </a:r>
          </a:p>
        </p:txBody>
      </p:sp>
      <p:sp>
        <p:nvSpPr>
          <p:cNvPr id="4" name="Alatunnisteen paikkamerkki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618017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40000"/>
            <a:ext cx="7848000" cy="889200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0800" y="1591200"/>
            <a:ext cx="7848000" cy="3240000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68000" y="4900781"/>
            <a:ext cx="4644000" cy="1035627"/>
          </a:xfrm>
        </p:spPr>
        <p:txBody>
          <a:bodyPr/>
          <a:lstStyle>
            <a:lvl1pPr marL="0" indent="0"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8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01-2010</a:t>
            </a:r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618017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0825"/>
            <a:ext cx="4038600" cy="5024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0825"/>
            <a:ext cx="4038600" cy="5024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67763" y="6578600"/>
            <a:ext cx="238125" cy="222250"/>
          </a:xfrm>
          <a:prstGeom prst="rect">
            <a:avLst/>
          </a:prstGeom>
        </p:spPr>
        <p:txBody>
          <a:bodyPr/>
          <a:lstStyle>
            <a:lvl1pPr defTabSz="914400">
              <a:spcBef>
                <a:spcPct val="30000"/>
              </a:spcBef>
              <a:defRPr sz="1200">
                <a:solidFill>
                  <a:srgbClr val="004B8D"/>
                </a:solidFill>
                <a:latin typeface="+mn-lt"/>
              </a:defRPr>
            </a:lvl1pPr>
          </a:lstStyle>
          <a:p>
            <a:pPr>
              <a:defRPr/>
            </a:pPr>
            <a:fld id="{90F08313-6632-479A-AC58-2FF75BDA21F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Otsikko ja neljä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sz="quarter"/>
          </p:nvPr>
        </p:nvSpPr>
        <p:spPr>
          <a:xfrm>
            <a:off x="458788" y="317500"/>
            <a:ext cx="6270625" cy="4572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1520825"/>
            <a:ext cx="4038600" cy="24352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2"/>
          </p:nvPr>
        </p:nvSpPr>
        <p:spPr>
          <a:xfrm>
            <a:off x="4648200" y="1520825"/>
            <a:ext cx="4038600" cy="24352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3"/>
          </p:nvPr>
        </p:nvSpPr>
        <p:spPr>
          <a:xfrm>
            <a:off x="457200" y="4108450"/>
            <a:ext cx="4038600" cy="243681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8200" y="4108450"/>
            <a:ext cx="4038600" cy="243681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0"/>
          </p:nvPr>
        </p:nvSpPr>
        <p:spPr>
          <a:xfrm>
            <a:off x="8767763" y="6578600"/>
            <a:ext cx="238125" cy="222250"/>
          </a:xfrm>
          <a:prstGeom prst="rect">
            <a:avLst/>
          </a:prstGeom>
        </p:spPr>
        <p:txBody>
          <a:bodyPr/>
          <a:lstStyle>
            <a:lvl1pPr defTabSz="914400">
              <a:spcBef>
                <a:spcPct val="30000"/>
              </a:spcBef>
              <a:defRPr sz="1200">
                <a:solidFill>
                  <a:srgbClr val="004B8D"/>
                </a:solidFill>
                <a:latin typeface="+mn-lt"/>
              </a:defRPr>
            </a:lvl1pPr>
          </a:lstStyle>
          <a:p>
            <a:pPr>
              <a:defRPr/>
            </a:pPr>
            <a:fld id="{BEC7ACC2-28BA-4816-98A7-CFF49C6F181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10"/>
          <p:cNvSpPr/>
          <p:nvPr/>
        </p:nvSpPr>
        <p:spPr>
          <a:xfrm>
            <a:off x="7524750" y="6537325"/>
            <a:ext cx="1258888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>
                <a:solidFill>
                  <a:srgbClr val="000000"/>
                </a:solidFill>
              </a:rPr>
              <a:t>Copyright © Tekes 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51600" y="1393200"/>
            <a:ext cx="7416000" cy="1440000"/>
          </a:xfrm>
        </p:spPr>
        <p:txBody>
          <a:bodyPr/>
          <a:lstStyle>
            <a:lvl1pPr algn="r">
              <a:lnSpc>
                <a:spcPct val="100000"/>
              </a:lnSpc>
              <a:defRPr sz="4800">
                <a:solidFill>
                  <a:srgbClr val="0080C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427200" y="3528000"/>
            <a:ext cx="4644000" cy="900000"/>
          </a:xfrm>
        </p:spPr>
        <p:txBody>
          <a:bodyPr/>
          <a:lstStyle>
            <a:lvl1pPr marL="0" indent="0" algn="r">
              <a:buNone/>
              <a:defRPr sz="2800">
                <a:solidFill>
                  <a:srgbClr val="0080C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02-2009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36100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buFont typeface="Arial" pitchFamily="34" charset="0"/>
              <a:buChar char="−"/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sp>
        <p:nvSpPr>
          <p:cNvPr id="7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02-2009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36100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ala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40000"/>
            <a:ext cx="7848000" cy="531546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2"/>
          </p:nvPr>
        </p:nvSpPr>
        <p:spPr>
          <a:xfrm>
            <a:off x="457200" y="1071546"/>
            <a:ext cx="7848000" cy="35719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buFont typeface="Arial" pitchFamily="34" charset="0"/>
              <a:buChar char="−"/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8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0" y="5950800"/>
            <a:ext cx="4900618" cy="428400"/>
          </a:xfrm>
        </p:spPr>
        <p:txBody>
          <a:bodyPr/>
          <a:lstStyle>
            <a:lvl1pPr marL="0" indent="0">
              <a:lnSpc>
                <a:spcPts val="1500"/>
              </a:lnSpc>
              <a:spcAft>
                <a:spcPts val="300"/>
              </a:spcAft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67F18-76A0-4893-AC67-9166081E2C22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ala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40000"/>
            <a:ext cx="7848000" cy="5315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2"/>
          </p:nvPr>
        </p:nvSpPr>
        <p:spPr>
          <a:xfrm>
            <a:off x="457200" y="1071546"/>
            <a:ext cx="7848000" cy="35719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buFont typeface="Arial" pitchFamily="34" charset="0"/>
              <a:buChar char="−"/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sp>
        <p:nvSpPr>
          <p:cNvPr id="8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02-2009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36100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ingress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2"/>
          </p:nvPr>
        </p:nvSpPr>
        <p:spPr>
          <a:xfrm>
            <a:off x="457200" y="1656000"/>
            <a:ext cx="7848000" cy="1375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b="1">
                <a:solidFill>
                  <a:srgbClr val="0083CD"/>
                </a:solidFill>
              </a:defRPr>
            </a:lvl1pPr>
            <a:lvl2pPr indent="0">
              <a:spcAft>
                <a:spcPts val="0"/>
              </a:spcAft>
              <a:buFontTx/>
              <a:buNone/>
              <a:defRPr b="1">
                <a:solidFill>
                  <a:srgbClr val="0083CD"/>
                </a:solidFill>
              </a:defRPr>
            </a:lvl2pPr>
            <a:lvl3pPr indent="0">
              <a:spcAft>
                <a:spcPts val="0"/>
              </a:spcAft>
              <a:buFontTx/>
              <a:buNone/>
              <a:defRPr b="1">
                <a:solidFill>
                  <a:srgbClr val="0083CD"/>
                </a:solidFill>
              </a:defRPr>
            </a:lvl3pPr>
            <a:lvl4pPr indent="0">
              <a:spcAft>
                <a:spcPts val="0"/>
              </a:spcAft>
              <a:buFontTx/>
              <a:buNone/>
              <a:defRPr b="1">
                <a:solidFill>
                  <a:srgbClr val="0083CD"/>
                </a:solidFill>
              </a:defRPr>
            </a:lvl4pPr>
            <a:lvl5pPr indent="0">
              <a:spcAft>
                <a:spcPts val="0"/>
              </a:spcAft>
              <a:buFontTx/>
              <a:buNone/>
              <a:defRPr b="1">
                <a:solidFill>
                  <a:srgbClr val="0083C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3031200"/>
            <a:ext cx="7848000" cy="655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000" b="1">
                <a:solidFill>
                  <a:srgbClr val="000000"/>
                </a:solidFill>
              </a:defRPr>
            </a:lvl1pPr>
            <a:lvl2pPr indent="0">
              <a:spcAft>
                <a:spcPts val="0"/>
              </a:spcAft>
              <a:buFontTx/>
              <a:buNone/>
              <a:defRPr sz="1800" b="1">
                <a:solidFill>
                  <a:srgbClr val="000000"/>
                </a:solidFill>
              </a:defRPr>
            </a:lvl2pPr>
            <a:lvl3pPr indent="0">
              <a:spcAft>
                <a:spcPts val="0"/>
              </a:spcAft>
              <a:buFontTx/>
              <a:buNone/>
              <a:defRPr sz="1800" b="1">
                <a:solidFill>
                  <a:srgbClr val="000000"/>
                </a:solidFill>
              </a:defRPr>
            </a:lvl3pPr>
            <a:lvl4pPr indent="0">
              <a:spcAft>
                <a:spcPts val="0"/>
              </a:spcAft>
              <a:buFontTx/>
              <a:buNone/>
              <a:defRPr sz="1800" b="1">
                <a:solidFill>
                  <a:srgbClr val="000000"/>
                </a:solidFill>
              </a:defRPr>
            </a:lvl4pPr>
            <a:lvl5pPr indent="0">
              <a:spcAft>
                <a:spcPts val="0"/>
              </a:spcAft>
              <a:buFontTx/>
              <a:buNone/>
              <a:defRPr sz="18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714752"/>
            <a:ext cx="7848000" cy="222524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  <a:lvl6pPr>
              <a:defRPr>
                <a:solidFill>
                  <a:srgbClr val="000000"/>
                </a:solidFill>
              </a:defRPr>
            </a:lvl6pPr>
            <a:lvl7pPr>
              <a:defRPr>
                <a:solidFill>
                  <a:srgbClr val="000000"/>
                </a:solidFill>
              </a:defRPr>
            </a:lvl7pPr>
            <a:lvl8pPr>
              <a:defRPr>
                <a:solidFill>
                  <a:srgbClr val="000000"/>
                </a:solidFill>
              </a:defRPr>
            </a:lvl8pPr>
            <a:lvl9pPr>
              <a:defRPr>
                <a:solidFill>
                  <a:srgbClr val="000000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02-2009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36100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/>
          <p:nvPr/>
        </p:nvSpPr>
        <p:spPr bwMode="white">
          <a:xfrm>
            <a:off x="7524750" y="6537325"/>
            <a:ext cx="1258888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>
                <a:solidFill>
                  <a:srgbClr val="FFFFFF"/>
                </a:solidFill>
              </a:rPr>
              <a:t>Copyright © Tekes 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 bwMode="white">
          <a:xfrm>
            <a:off x="651600" y="1393200"/>
            <a:ext cx="7416000" cy="1440000"/>
          </a:xfrm>
        </p:spPr>
        <p:txBody>
          <a:bodyPr/>
          <a:lstStyle>
            <a:lvl1pPr algn="r">
              <a:lnSpc>
                <a:spcPct val="100000"/>
              </a:lnSpc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white">
          <a:xfrm>
            <a:off x="3427200" y="3528000"/>
            <a:ext cx="4644000" cy="900000"/>
          </a:xfrm>
        </p:spPr>
        <p:txBody>
          <a:bodyPr/>
          <a:lstStyle>
            <a:lvl1pPr marL="0" indent="0" algn="r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02-2009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DM 36100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2"/>
          </p:nvPr>
        </p:nvSpPr>
        <p:spPr>
          <a:xfrm>
            <a:off x="644400" y="0"/>
            <a:ext cx="6984000" cy="6858000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fi-FI" noProof="0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200000" cy="1362075"/>
          </a:xfrm>
        </p:spPr>
        <p:txBody>
          <a:bodyPr/>
          <a:lstStyle>
            <a:lvl1pPr algn="l">
              <a:lnSpc>
                <a:spcPct val="100000"/>
              </a:lnSpc>
              <a:defRPr sz="3800" b="0" cap="all">
                <a:solidFill>
                  <a:srgbClr val="0080C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12800" y="6238800"/>
            <a:ext cx="3920400" cy="6192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02-2009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36100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56000"/>
            <a:ext cx="3848400" cy="428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buFont typeface="Arial" pitchFamily="34" charset="0"/>
              <a:buChar char="−"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456800" y="1656000"/>
            <a:ext cx="3848400" cy="428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buFont typeface="Arial" pitchFamily="34" charset="0"/>
              <a:buChar char="−"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sp>
        <p:nvSpPr>
          <p:cNvPr id="9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Päivämäärän paikkamerkki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02-2009</a:t>
            </a:r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36100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56000"/>
            <a:ext cx="3848400" cy="639762"/>
          </a:xfrm>
        </p:spPr>
        <p:txBody>
          <a:bodyPr anchor="b"/>
          <a:lstStyle>
            <a:lvl1pPr marL="0" indent="0">
              <a:buNone/>
              <a:defRPr sz="2100" b="1">
                <a:solidFill>
                  <a:srgbClr val="0080C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296800"/>
            <a:ext cx="3848400" cy="3643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456800" y="1656000"/>
            <a:ext cx="3848400" cy="639762"/>
          </a:xfrm>
        </p:spPr>
        <p:txBody>
          <a:bodyPr anchor="b"/>
          <a:lstStyle>
            <a:lvl1pPr marL="0" indent="0">
              <a:buNone/>
              <a:defRPr sz="2100" b="1">
                <a:solidFill>
                  <a:srgbClr val="0080C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456800" y="2296800"/>
            <a:ext cx="3848400" cy="3643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sp>
        <p:nvSpPr>
          <p:cNvPr id="12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äivämäärän paikkamerkki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02-2009</a:t>
            </a:r>
          </a:p>
        </p:txBody>
      </p:sp>
      <p:sp>
        <p:nvSpPr>
          <p:cNvPr id="9" name="Alatunnisteen paikkamerkki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36100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6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Päivämäärän paikkamerkki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02-2009</a:t>
            </a:r>
          </a:p>
        </p:txBody>
      </p:sp>
      <p:sp>
        <p:nvSpPr>
          <p:cNvPr id="5" name="Alatunnisteen paikkamerkki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36100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äivämäärän paikkamerkki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02-2009</a:t>
            </a:r>
          </a:p>
        </p:txBody>
      </p:sp>
      <p:sp>
        <p:nvSpPr>
          <p:cNvPr id="4" name="Alatunnisteen paikkamerkki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36100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40000"/>
            <a:ext cx="3008313" cy="648000"/>
          </a:xfrm>
        </p:spPr>
        <p:txBody>
          <a:bodyPr anchor="b"/>
          <a:lstStyle>
            <a:lvl1pPr algn="l">
              <a:defRPr sz="2000" b="1">
                <a:solidFill>
                  <a:srgbClr val="0080C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540000"/>
            <a:ext cx="4730400" cy="5400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256400"/>
            <a:ext cx="3008313" cy="4683600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Päivämäärän paikkamerkki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02-2009</a:t>
            </a:r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36100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40000"/>
            <a:ext cx="7848000" cy="889200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60800" y="1591200"/>
            <a:ext cx="7848000" cy="3240000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68000" y="4900775"/>
            <a:ext cx="4644000" cy="1035627"/>
          </a:xfrm>
        </p:spPr>
        <p:txBody>
          <a:bodyPr/>
          <a:lstStyle>
            <a:lvl1pPr marL="0" indent="0"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1" y="5950800"/>
            <a:ext cx="4900618" cy="428400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Päivämäärän paikkamerkki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02-2009</a:t>
            </a:r>
          </a:p>
        </p:txBody>
      </p:sp>
      <p:sp>
        <p:nvSpPr>
          <p:cNvPr id="7" name="Alatunnisteen paikkamerkki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DM 36100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estykse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Tekstin paikkamerkki 6"/>
          <p:cNvSpPr>
            <a:spLocks noGrp="1"/>
          </p:cNvSpPr>
          <p:nvPr>
            <p:ph type="body" sz="quarter" idx="12"/>
          </p:nvPr>
        </p:nvSpPr>
        <p:spPr>
          <a:xfrm>
            <a:off x="457200" y="1494000"/>
            <a:ext cx="3668400" cy="3096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868400"/>
            <a:ext cx="6152400" cy="4525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buFont typeface="Arial" pitchFamily="34" charset="0"/>
              <a:buChar char="−"/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0" y="1868400"/>
            <a:ext cx="2905200" cy="3808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buFont typeface="Arial" pitchFamily="34" charset="0"/>
              <a:buChar char="−"/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C10F6-2E2E-4EC9-AD05-883536F81725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 marL="0" indent="-179999">
              <a:defRPr sz="1900"/>
            </a:lvl2pPr>
            <a:lvl3pPr marL="0" indent="-179999">
              <a:buFont typeface="Arial" pitchFamily="34"/>
              <a:buChar char="•"/>
              <a:defRPr/>
            </a:lvl3pPr>
            <a:lvl4pPr marL="0" indent="-179999">
              <a:buFont typeface="Arial" pitchFamily="34"/>
              <a:buChar char="•"/>
              <a:defRPr/>
            </a:lvl4pPr>
            <a:lvl5pPr marL="0" indent="-179999">
              <a:buFont typeface="Arial" pitchFamily="34"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Text Placeholder 7"/>
          <p:cNvSpPr txBox="1">
            <a:spLocks noGrp="1"/>
          </p:cNvSpPr>
          <p:nvPr>
            <p:ph type="body" idx="4294967295"/>
          </p:nvPr>
        </p:nvSpPr>
        <p:spPr>
          <a:xfrm>
            <a:off x="459101" y="6143670"/>
            <a:ext cx="4214817" cy="428625"/>
          </a:xfrm>
        </p:spPr>
        <p:txBody>
          <a:bodyPr/>
          <a:lstStyle>
            <a:lvl1pPr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/>
              <a:t>Lähde:</a:t>
            </a:r>
          </a:p>
        </p:txBody>
      </p:sp>
      <p:sp>
        <p:nvSpPr>
          <p:cNvPr id="8" name="Text Placeholder 10"/>
          <p:cNvSpPr txBox="1">
            <a:spLocks noGrp="1"/>
          </p:cNvSpPr>
          <p:nvPr>
            <p:ph type="body" idx="4294967295"/>
          </p:nvPr>
        </p:nvSpPr>
        <p:spPr>
          <a:xfrm rot="16200004">
            <a:off x="7743405" y="5314520"/>
            <a:ext cx="1763996" cy="179999"/>
          </a:xfrm>
        </p:spPr>
        <p:txBody>
          <a:bodyPr/>
          <a:lstStyle>
            <a:lvl1pPr>
              <a:buNone/>
              <a:defRPr sz="100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/>
              <a:t>DM 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08/2010</a:t>
            </a:r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/>
              <a:t>© Copyright Tekes</a:t>
            </a:r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134938" y="6538913"/>
            <a:ext cx="288925" cy="179387"/>
          </a:xfrm>
          <a:prstGeom prst="rect">
            <a:avLst/>
          </a:prstGeom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4B8D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7F32F1F-75CA-441E-AB9C-B28DD16804D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estykse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1" name="Tekstin paikkamerkki 6"/>
          <p:cNvSpPr>
            <a:spLocks noGrp="1"/>
          </p:cNvSpPr>
          <p:nvPr>
            <p:ph type="body" sz="quarter" idx="12"/>
          </p:nvPr>
        </p:nvSpPr>
        <p:spPr>
          <a:xfrm>
            <a:off x="457200" y="1494000"/>
            <a:ext cx="3668400" cy="3096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2000" b="1">
                <a:solidFill>
                  <a:srgbClr val="0083CD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868400"/>
            <a:ext cx="2905200" cy="3808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buFont typeface="Arial" pitchFamily="34" charset="0"/>
              <a:buChar char="−"/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582000" y="1868400"/>
            <a:ext cx="4723200" cy="38196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buFont typeface="Arial" pitchFamily="34" charset="0"/>
              <a:buChar char="−"/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B711C-82A8-495C-AA04-836993E94CC1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ingress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2"/>
          </p:nvPr>
        </p:nvSpPr>
        <p:spPr>
          <a:xfrm>
            <a:off x="457200" y="1656000"/>
            <a:ext cx="7848000" cy="1375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b="1">
                <a:solidFill>
                  <a:srgbClr val="0083CD"/>
                </a:solidFill>
              </a:defRPr>
            </a:lvl1pPr>
            <a:lvl2pPr indent="0">
              <a:spcAft>
                <a:spcPts val="0"/>
              </a:spcAft>
              <a:buFontTx/>
              <a:buNone/>
              <a:defRPr b="1">
                <a:solidFill>
                  <a:srgbClr val="0083CD"/>
                </a:solidFill>
              </a:defRPr>
            </a:lvl2pPr>
            <a:lvl3pPr indent="0">
              <a:spcAft>
                <a:spcPts val="0"/>
              </a:spcAft>
              <a:buFontTx/>
              <a:buNone/>
              <a:defRPr b="1">
                <a:solidFill>
                  <a:srgbClr val="0083CD"/>
                </a:solidFill>
              </a:defRPr>
            </a:lvl3pPr>
            <a:lvl4pPr indent="0">
              <a:spcAft>
                <a:spcPts val="0"/>
              </a:spcAft>
              <a:buFontTx/>
              <a:buNone/>
              <a:defRPr b="1">
                <a:solidFill>
                  <a:srgbClr val="0083CD"/>
                </a:solidFill>
              </a:defRPr>
            </a:lvl4pPr>
            <a:lvl5pPr indent="0">
              <a:spcAft>
                <a:spcPts val="0"/>
              </a:spcAft>
              <a:buFontTx/>
              <a:buNone/>
              <a:defRPr b="1">
                <a:solidFill>
                  <a:srgbClr val="0083C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3031200"/>
            <a:ext cx="7848000" cy="6552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2000" b="1">
                <a:solidFill>
                  <a:srgbClr val="000000"/>
                </a:solidFill>
              </a:defRPr>
            </a:lvl1pPr>
            <a:lvl2pPr indent="0">
              <a:spcAft>
                <a:spcPts val="0"/>
              </a:spcAft>
              <a:buFontTx/>
              <a:buNone/>
              <a:defRPr sz="1800" b="1">
                <a:solidFill>
                  <a:srgbClr val="000000"/>
                </a:solidFill>
              </a:defRPr>
            </a:lvl2pPr>
            <a:lvl3pPr indent="0">
              <a:spcAft>
                <a:spcPts val="0"/>
              </a:spcAft>
              <a:buFontTx/>
              <a:buNone/>
              <a:defRPr sz="1800" b="1">
                <a:solidFill>
                  <a:srgbClr val="000000"/>
                </a:solidFill>
              </a:defRPr>
            </a:lvl3pPr>
            <a:lvl4pPr indent="0">
              <a:spcAft>
                <a:spcPts val="0"/>
              </a:spcAft>
              <a:buFontTx/>
              <a:buNone/>
              <a:defRPr sz="1800" b="1">
                <a:solidFill>
                  <a:srgbClr val="000000"/>
                </a:solidFill>
              </a:defRPr>
            </a:lvl4pPr>
            <a:lvl5pPr indent="0">
              <a:spcAft>
                <a:spcPts val="0"/>
              </a:spcAft>
              <a:buFontTx/>
              <a:buNone/>
              <a:defRPr sz="18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714752"/>
            <a:ext cx="7848000" cy="222524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  <a:lvl6pPr>
              <a:defRPr>
                <a:solidFill>
                  <a:srgbClr val="000000"/>
                </a:solidFill>
              </a:defRPr>
            </a:lvl6pPr>
            <a:lvl7pPr>
              <a:defRPr>
                <a:solidFill>
                  <a:srgbClr val="000000"/>
                </a:solidFill>
              </a:defRPr>
            </a:lvl7pPr>
            <a:lvl8pPr>
              <a:defRPr>
                <a:solidFill>
                  <a:srgbClr val="000000"/>
                </a:solidFill>
              </a:defRPr>
            </a:lvl8pPr>
            <a:lvl9pPr>
              <a:defRPr>
                <a:solidFill>
                  <a:srgbClr val="000000"/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0" y="5950800"/>
            <a:ext cx="4900618" cy="428400"/>
          </a:xfrm>
        </p:spPr>
        <p:txBody>
          <a:bodyPr/>
          <a:lstStyle>
            <a:lvl1pPr marL="0" indent="0">
              <a:lnSpc>
                <a:spcPts val="1500"/>
              </a:lnSpc>
              <a:spcAft>
                <a:spcPts val="300"/>
              </a:spcAft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980C3-ABE1-4698-8850-5F35ECC8A468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2"/>
          </p:nvPr>
        </p:nvSpPr>
        <p:spPr>
          <a:xfrm>
            <a:off x="644400" y="0"/>
            <a:ext cx="6984000" cy="6858000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fi-FI" noProof="0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200000" cy="1362075"/>
          </a:xfrm>
        </p:spPr>
        <p:txBody>
          <a:bodyPr/>
          <a:lstStyle>
            <a:lvl1pPr algn="l">
              <a:lnSpc>
                <a:spcPct val="100000"/>
              </a:lnSpc>
              <a:defRPr sz="3800" b="0" cap="all">
                <a:solidFill>
                  <a:srgbClr val="0080C8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12800" y="6238800"/>
            <a:ext cx="3920400" cy="6192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DF920-0D95-4184-93AC-ED076B53265B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56000"/>
            <a:ext cx="3848400" cy="428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buFont typeface="Arial" pitchFamily="34" charset="0"/>
              <a:buChar char="−"/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456800" y="1656000"/>
            <a:ext cx="3848400" cy="428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buFont typeface="Arial" pitchFamily="34" charset="0"/>
              <a:buChar char="−"/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9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0" y="5950800"/>
            <a:ext cx="4900618" cy="428400"/>
          </a:xfrm>
        </p:spPr>
        <p:txBody>
          <a:bodyPr/>
          <a:lstStyle>
            <a:lvl1pPr marL="0" indent="0">
              <a:lnSpc>
                <a:spcPts val="1500"/>
              </a:lnSpc>
              <a:spcAft>
                <a:spcPts val="300"/>
              </a:spcAft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17FB-3CF6-4092-8D2E-149C81BAA282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56000"/>
            <a:ext cx="3848400" cy="639762"/>
          </a:xfrm>
        </p:spPr>
        <p:txBody>
          <a:bodyPr anchor="b"/>
          <a:lstStyle>
            <a:lvl1pPr marL="0" indent="0">
              <a:buNone/>
              <a:defRPr sz="2100" b="1">
                <a:solidFill>
                  <a:srgbClr val="0080C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296800"/>
            <a:ext cx="3848400" cy="3643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456800" y="1656000"/>
            <a:ext cx="3848400" cy="639762"/>
          </a:xfrm>
        </p:spPr>
        <p:txBody>
          <a:bodyPr anchor="b"/>
          <a:lstStyle>
            <a:lvl1pPr marL="0" indent="0">
              <a:buNone/>
              <a:defRPr sz="2100" b="1">
                <a:solidFill>
                  <a:srgbClr val="0080C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456800" y="2296800"/>
            <a:ext cx="3848400" cy="3643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12" name="Tekstin paikkamerkki 14"/>
          <p:cNvSpPr>
            <a:spLocks noGrp="1"/>
          </p:cNvSpPr>
          <p:nvPr>
            <p:ph type="body" sz="quarter" idx="14"/>
          </p:nvPr>
        </p:nvSpPr>
        <p:spPr>
          <a:xfrm>
            <a:off x="457200" y="5950800"/>
            <a:ext cx="4900618" cy="428400"/>
          </a:xfrm>
        </p:spPr>
        <p:txBody>
          <a:bodyPr/>
          <a:lstStyle>
            <a:lvl1pPr marL="0" indent="0">
              <a:lnSpc>
                <a:spcPts val="1500"/>
              </a:lnSpc>
              <a:spcAft>
                <a:spcPts val="300"/>
              </a:spcAft>
              <a:buFontTx/>
              <a:buNone/>
              <a:defRPr sz="1400">
                <a:solidFill>
                  <a:srgbClr val="000000"/>
                </a:solidFill>
              </a:defRPr>
            </a:lvl1pPr>
            <a:lvl2pPr indent="0">
              <a:buFontTx/>
              <a:buNone/>
              <a:defRPr sz="1400">
                <a:solidFill>
                  <a:srgbClr val="000000"/>
                </a:solidFill>
              </a:defRPr>
            </a:lvl2pPr>
            <a:lvl3pPr indent="0">
              <a:buFontTx/>
              <a:buNone/>
              <a:defRPr sz="1400">
                <a:solidFill>
                  <a:srgbClr val="000000"/>
                </a:solidFill>
              </a:defRPr>
            </a:lvl3pPr>
            <a:lvl4pPr indent="0">
              <a:buFontTx/>
              <a:buNone/>
              <a:defRPr sz="1400">
                <a:solidFill>
                  <a:srgbClr val="000000"/>
                </a:solidFill>
              </a:defRPr>
            </a:lvl4pPr>
            <a:lvl5pPr indent="0">
              <a:buFontTx/>
              <a:buNone/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0D19D-B144-4CA2-9B77-97BE46068089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8" cstate="print">
            <a:lum/>
          </a:blip>
          <a:srcRect/>
          <a:stretch>
            <a:fillRect r="-200" b="-3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539750"/>
            <a:ext cx="78486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55763"/>
            <a:ext cx="7848600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908800" y="6545263"/>
            <a:ext cx="611188" cy="179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B3FD2A4A-96FE-4957-AD93-CAAFC56A0D9F}" type="datetimeFigureOut">
              <a:rPr lang="fi-FI"/>
              <a:pPr>
                <a:defRPr/>
              </a:pPr>
              <a:t>19.10.2012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78450" y="6545263"/>
            <a:ext cx="1439863" cy="179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4" name="Suorakulmio 13"/>
          <p:cNvSpPr/>
          <p:nvPr/>
        </p:nvSpPr>
        <p:spPr>
          <a:xfrm>
            <a:off x="7534275" y="6537325"/>
            <a:ext cx="1260475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>
                <a:solidFill>
                  <a:srgbClr val="000000"/>
                </a:solidFill>
              </a:rPr>
              <a:t>Copyright © Tekes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2" r:id="rId2"/>
    <p:sldLayoutId id="2147483731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25" r:id="rId9"/>
    <p:sldLayoutId id="2147483724" r:id="rId10"/>
    <p:sldLayoutId id="2147483723" r:id="rId11"/>
    <p:sldLayoutId id="2147483722" r:id="rId12"/>
    <p:sldLayoutId id="2147483721" r:id="rId13"/>
    <p:sldLayoutId id="2147483734" r:id="rId14"/>
    <p:sldLayoutId id="2147483735" r:id="rId15"/>
    <p:sldLayoutId id="2147483736" r:id="rId16"/>
  </p:sldLayoutIdLst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179388" indent="-179388" algn="l" defTabSz="912813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2000" kern="1200">
          <a:solidFill>
            <a:srgbClr val="004B8D"/>
          </a:solidFill>
          <a:latin typeface="+mn-lt"/>
          <a:ea typeface="+mn-ea"/>
          <a:cs typeface="+mn-cs"/>
        </a:defRPr>
      </a:lvl1pPr>
      <a:lvl2pPr marL="358775" indent="-179388" algn="l" defTabSz="912813" rtl="0" fontAlgn="base">
        <a:spcBef>
          <a:spcPct val="0"/>
        </a:spcBef>
        <a:spcAft>
          <a:spcPts val="600"/>
        </a:spcAft>
        <a:buFont typeface="Arial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539750" indent="-179388" algn="l" defTabSz="912813" rtl="0" fontAlgn="base">
        <a:spcBef>
          <a:spcPct val="0"/>
        </a:spcBef>
        <a:spcAft>
          <a:spcPts val="600"/>
        </a:spcAft>
        <a:buFont typeface="Arial" charset="0"/>
        <a:buChar char="−"/>
        <a:defRPr sz="1600" kern="1200">
          <a:solidFill>
            <a:srgbClr val="0080C8"/>
          </a:solidFill>
          <a:latin typeface="+mn-lt"/>
          <a:ea typeface="+mn-ea"/>
          <a:cs typeface="+mn-cs"/>
        </a:defRPr>
      </a:lvl3pPr>
      <a:lvl4pPr marL="719138" indent="-179388" algn="l" defTabSz="912813" rtl="0" fontAlgn="base">
        <a:spcBef>
          <a:spcPct val="0"/>
        </a:spcBef>
        <a:spcAft>
          <a:spcPts val="600"/>
        </a:spcAft>
        <a:buFont typeface="Arial" charset="0"/>
        <a:buChar char="−"/>
        <a:defRPr sz="1600" kern="1200">
          <a:solidFill>
            <a:srgbClr val="0080C8"/>
          </a:solidFill>
          <a:latin typeface="+mn-lt"/>
          <a:ea typeface="+mn-ea"/>
          <a:cs typeface="+mn-cs"/>
        </a:defRPr>
      </a:lvl4pPr>
      <a:lvl5pPr marL="898525" indent="-179388" algn="l" defTabSz="912813" rtl="0" fontAlgn="base">
        <a:spcBef>
          <a:spcPct val="0"/>
        </a:spcBef>
        <a:spcAft>
          <a:spcPts val="600"/>
        </a:spcAft>
        <a:buFont typeface="Arial" charset="0"/>
        <a:buChar char="−"/>
        <a:defRPr sz="1600" kern="1200">
          <a:solidFill>
            <a:srgbClr val="0080C8"/>
          </a:solidFill>
          <a:latin typeface="+mn-lt"/>
          <a:ea typeface="+mn-ea"/>
          <a:cs typeface="+mn-cs"/>
        </a:defRPr>
      </a:lvl5pPr>
      <a:lvl6pPr marL="1080000" indent="-18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−"/>
        <a:defRPr sz="1600" kern="1200">
          <a:solidFill>
            <a:srgbClr val="0080C8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−"/>
        <a:defRPr sz="1600" kern="1200">
          <a:solidFill>
            <a:srgbClr val="0080C8"/>
          </a:solidFill>
          <a:latin typeface="+mn-lt"/>
          <a:ea typeface="+mn-ea"/>
          <a:cs typeface="+mn-cs"/>
        </a:defRPr>
      </a:lvl7pPr>
      <a:lvl8pPr marL="1440000" indent="-18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−"/>
        <a:defRPr sz="1600" kern="1200">
          <a:solidFill>
            <a:srgbClr val="0080C8"/>
          </a:solidFill>
          <a:latin typeface="+mn-lt"/>
          <a:ea typeface="+mn-ea"/>
          <a:cs typeface="+mn-cs"/>
        </a:defRPr>
      </a:lvl8pPr>
      <a:lvl9pPr marL="1620000" indent="-18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−"/>
        <a:defRPr sz="1600" kern="1200">
          <a:solidFill>
            <a:srgbClr val="0080C8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539750"/>
            <a:ext cx="78486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843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55763"/>
            <a:ext cx="7848600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908800" y="6545263"/>
            <a:ext cx="611188" cy="179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914400">
              <a:spcBef>
                <a:spcPct val="30000"/>
              </a:spcBef>
              <a:defRPr sz="11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01-2010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78450" y="6545263"/>
            <a:ext cx="1439863" cy="179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defTabSz="914400">
              <a:spcBef>
                <a:spcPct val="30000"/>
              </a:spcBef>
              <a:defRPr sz="11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DM 618017</a:t>
            </a:r>
          </a:p>
        </p:txBody>
      </p:sp>
      <p:sp>
        <p:nvSpPr>
          <p:cNvPr id="14" name="Suorakulmio 13"/>
          <p:cNvSpPr/>
          <p:nvPr/>
        </p:nvSpPr>
        <p:spPr>
          <a:xfrm>
            <a:off x="7524750" y="6537325"/>
            <a:ext cx="1258888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>
                <a:solidFill>
                  <a:srgbClr val="000000"/>
                </a:solidFill>
              </a:rPr>
              <a:t>Copyright © Tekes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ts val="600"/>
        </a:spcAft>
        <a:buFont typeface="Wingdings" pitchFamily="2" charset="2"/>
        <a:buChar char="§"/>
        <a:defRPr sz="2000" kern="1200">
          <a:solidFill>
            <a:srgbClr val="004B8D"/>
          </a:solidFill>
          <a:latin typeface="+mn-lt"/>
          <a:ea typeface="+mn-ea"/>
          <a:cs typeface="+mn-cs"/>
        </a:defRPr>
      </a:lvl1pPr>
      <a:lvl2pPr marL="357188" indent="-179388" algn="l" rtl="0" eaLnBrk="0" fontAlgn="base" hangingPunct="0">
        <a:spcBef>
          <a:spcPct val="0"/>
        </a:spcBef>
        <a:spcAft>
          <a:spcPts val="600"/>
        </a:spcAft>
        <a:buFont typeface="Arial" charset="0"/>
        <a:buChar char="•"/>
        <a:defRPr kern="1200">
          <a:solidFill>
            <a:srgbClr val="004B8D"/>
          </a:solidFill>
          <a:latin typeface="+mn-lt"/>
          <a:ea typeface="+mn-ea"/>
          <a:cs typeface="+mn-cs"/>
        </a:defRPr>
      </a:lvl2pPr>
      <a:lvl3pPr marL="538163" indent="-179388" algn="l" rtl="0" eaLnBrk="0" fontAlgn="base" hangingPunct="0">
        <a:spcBef>
          <a:spcPct val="0"/>
        </a:spcBef>
        <a:spcAft>
          <a:spcPts val="600"/>
        </a:spcAft>
        <a:buFont typeface="Arial" charset="0"/>
        <a:buChar char="−"/>
        <a:defRPr sz="1600" kern="1200">
          <a:solidFill>
            <a:srgbClr val="004B8D"/>
          </a:solidFill>
          <a:latin typeface="+mn-lt"/>
          <a:ea typeface="+mn-ea"/>
          <a:cs typeface="+mn-cs"/>
        </a:defRPr>
      </a:lvl3pPr>
      <a:lvl4pPr marL="719138" indent="-179388" algn="l" rtl="0" eaLnBrk="0" fontAlgn="base" hangingPunct="0">
        <a:spcBef>
          <a:spcPct val="0"/>
        </a:spcBef>
        <a:spcAft>
          <a:spcPts val="600"/>
        </a:spcAft>
        <a:buFont typeface="Arial" charset="0"/>
        <a:buChar char="−"/>
        <a:defRPr sz="1600" kern="1200">
          <a:solidFill>
            <a:srgbClr val="004B8D"/>
          </a:solidFill>
          <a:latin typeface="+mn-lt"/>
          <a:ea typeface="+mn-ea"/>
          <a:cs typeface="+mn-cs"/>
        </a:defRPr>
      </a:lvl4pPr>
      <a:lvl5pPr marL="896938" indent="-179388" algn="l" rtl="0" eaLnBrk="0" fontAlgn="base" hangingPunct="0">
        <a:spcBef>
          <a:spcPct val="0"/>
        </a:spcBef>
        <a:spcAft>
          <a:spcPts val="600"/>
        </a:spcAft>
        <a:buFont typeface="Arial" charset="0"/>
        <a:buChar char="−"/>
        <a:defRPr sz="1600" kern="1200">
          <a:solidFill>
            <a:srgbClr val="004B8D"/>
          </a:solidFill>
          <a:latin typeface="+mn-lt"/>
          <a:ea typeface="+mn-ea"/>
          <a:cs typeface="+mn-cs"/>
        </a:defRPr>
      </a:lvl5pPr>
      <a:lvl6pPr marL="1080000" indent="-18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1600" kern="1200">
          <a:solidFill>
            <a:srgbClr val="004B8D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−"/>
        <a:defRPr sz="1600" kern="1200">
          <a:solidFill>
            <a:srgbClr val="004B8D"/>
          </a:solidFill>
          <a:latin typeface="+mn-lt"/>
          <a:ea typeface="+mn-ea"/>
          <a:cs typeface="+mn-cs"/>
        </a:defRPr>
      </a:lvl7pPr>
      <a:lvl8pPr marL="1440000" indent="-18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−"/>
        <a:defRPr sz="1600" kern="1200">
          <a:solidFill>
            <a:srgbClr val="004B8D"/>
          </a:solidFill>
          <a:latin typeface="+mn-lt"/>
          <a:ea typeface="+mn-ea"/>
          <a:cs typeface="+mn-cs"/>
        </a:defRPr>
      </a:lvl8pPr>
      <a:lvl9pPr marL="1620000" indent="-18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−"/>
        <a:defRPr sz="1600" kern="1200">
          <a:solidFill>
            <a:srgbClr val="004B8D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539750"/>
            <a:ext cx="78486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307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55763"/>
            <a:ext cx="7848600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908800" y="6545263"/>
            <a:ext cx="611188" cy="179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914400">
              <a:spcBef>
                <a:spcPct val="30000"/>
              </a:spcBef>
              <a:defRPr sz="1100" dirty="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02-2009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78450" y="6545263"/>
            <a:ext cx="1439863" cy="179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defTabSz="914400">
              <a:spcBef>
                <a:spcPct val="30000"/>
              </a:spcBef>
              <a:defRPr sz="1100" dirty="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DM 36100</a:t>
            </a:r>
          </a:p>
        </p:txBody>
      </p:sp>
      <p:sp>
        <p:nvSpPr>
          <p:cNvPr id="14" name="Suorakulmio 13"/>
          <p:cNvSpPr/>
          <p:nvPr/>
        </p:nvSpPr>
        <p:spPr>
          <a:xfrm>
            <a:off x="7524750" y="6537325"/>
            <a:ext cx="1258888" cy="18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>
                <a:solidFill>
                  <a:srgbClr val="000000"/>
                </a:solidFill>
              </a:rPr>
              <a:t>Copyright © Tekes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</p:sldLayoutIdLst>
  <p:hf sldNum="0" hdr="0"/>
  <p:txStyles>
    <p:titleStyle>
      <a:lvl1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2pPr>
      <a:lvl3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3pPr>
      <a:lvl4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4pPr>
      <a:lvl5pPr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179388" indent="-179388" algn="l" defTabSz="912813" rtl="0" fontAlgn="base">
        <a:spcBef>
          <a:spcPct val="0"/>
        </a:spcBef>
        <a:spcAft>
          <a:spcPts val="600"/>
        </a:spcAft>
        <a:buFont typeface="Wingdings" pitchFamily="2" charset="2"/>
        <a:buChar char="§"/>
        <a:defRPr sz="2000" kern="1200">
          <a:solidFill>
            <a:srgbClr val="004B8D"/>
          </a:solidFill>
          <a:latin typeface="+mn-lt"/>
          <a:ea typeface="+mn-ea"/>
          <a:cs typeface="+mn-cs"/>
        </a:defRPr>
      </a:lvl1pPr>
      <a:lvl2pPr marL="358775" indent="-179388" algn="l" defTabSz="912813" rtl="0" fontAlgn="base">
        <a:spcBef>
          <a:spcPct val="0"/>
        </a:spcBef>
        <a:spcAft>
          <a:spcPts val="600"/>
        </a:spcAft>
        <a:buFont typeface="Arial" charset="0"/>
        <a:buChar char="•"/>
        <a:defRPr kern="1200">
          <a:solidFill>
            <a:srgbClr val="004B8D"/>
          </a:solidFill>
          <a:latin typeface="+mn-lt"/>
          <a:ea typeface="+mn-ea"/>
          <a:cs typeface="+mn-cs"/>
        </a:defRPr>
      </a:lvl2pPr>
      <a:lvl3pPr marL="539750" indent="-179388" algn="l" defTabSz="912813" rtl="0" fontAlgn="base">
        <a:spcBef>
          <a:spcPct val="0"/>
        </a:spcBef>
        <a:spcAft>
          <a:spcPts val="600"/>
        </a:spcAft>
        <a:buFont typeface="Arial" charset="0"/>
        <a:buChar char="−"/>
        <a:defRPr sz="1600" kern="1200">
          <a:solidFill>
            <a:srgbClr val="004B8D"/>
          </a:solidFill>
          <a:latin typeface="+mn-lt"/>
          <a:ea typeface="+mn-ea"/>
          <a:cs typeface="+mn-cs"/>
        </a:defRPr>
      </a:lvl3pPr>
      <a:lvl4pPr marL="719138" indent="-179388" algn="l" defTabSz="912813" rtl="0" fontAlgn="base">
        <a:spcBef>
          <a:spcPct val="0"/>
        </a:spcBef>
        <a:spcAft>
          <a:spcPts val="600"/>
        </a:spcAft>
        <a:buFont typeface="Arial" charset="0"/>
        <a:buChar char="−"/>
        <a:defRPr sz="1600" kern="1200">
          <a:solidFill>
            <a:srgbClr val="004B8D"/>
          </a:solidFill>
          <a:latin typeface="+mn-lt"/>
          <a:ea typeface="+mn-ea"/>
          <a:cs typeface="+mn-cs"/>
        </a:defRPr>
      </a:lvl4pPr>
      <a:lvl5pPr marL="898525" indent="-179388" algn="l" defTabSz="912813" rtl="0" fontAlgn="base">
        <a:spcBef>
          <a:spcPct val="0"/>
        </a:spcBef>
        <a:spcAft>
          <a:spcPts val="600"/>
        </a:spcAft>
        <a:buFont typeface="Arial" charset="0"/>
        <a:buChar char="−"/>
        <a:defRPr sz="1600" kern="1200">
          <a:solidFill>
            <a:srgbClr val="004B8D"/>
          </a:solidFill>
          <a:latin typeface="+mn-lt"/>
          <a:ea typeface="+mn-ea"/>
          <a:cs typeface="+mn-cs"/>
        </a:defRPr>
      </a:lvl5pPr>
      <a:lvl6pPr marL="1080000" indent="-18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1600" kern="1200">
          <a:solidFill>
            <a:srgbClr val="004B8D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−"/>
        <a:defRPr sz="1600" kern="1200">
          <a:solidFill>
            <a:srgbClr val="004B8D"/>
          </a:solidFill>
          <a:latin typeface="+mn-lt"/>
          <a:ea typeface="+mn-ea"/>
          <a:cs typeface="+mn-cs"/>
        </a:defRPr>
      </a:lvl7pPr>
      <a:lvl8pPr marL="1440000" indent="-18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−"/>
        <a:defRPr sz="1600" kern="1200">
          <a:solidFill>
            <a:srgbClr val="004B8D"/>
          </a:solidFill>
          <a:latin typeface="+mn-lt"/>
          <a:ea typeface="+mn-ea"/>
          <a:cs typeface="+mn-cs"/>
        </a:defRPr>
      </a:lvl8pPr>
      <a:lvl9pPr marL="1620000" indent="-18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−"/>
        <a:defRPr sz="1600" kern="1200">
          <a:solidFill>
            <a:srgbClr val="004B8D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oleObject" Target="../embeddings/Microsoft_Excel_97-2003_Worksheet3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97-2003_Worksheet2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Otsikko 1"/>
          <p:cNvSpPr>
            <a:spLocks noGrp="1"/>
          </p:cNvSpPr>
          <p:nvPr>
            <p:ph type="ctrTitle"/>
          </p:nvPr>
        </p:nvSpPr>
        <p:spPr>
          <a:xfrm>
            <a:off x="395288" y="765175"/>
            <a:ext cx="7561262" cy="1439863"/>
          </a:xfrm>
        </p:spPr>
        <p:txBody>
          <a:bodyPr/>
          <a:lstStyle/>
          <a:p>
            <a:pPr defTabSz="912813"/>
            <a:r>
              <a:rPr lang="bg-BG" dirty="0" smtClean="0"/>
              <a:t>Финландският модел за иновации</a:t>
            </a:r>
            <a:endParaRPr lang="fi-FI" sz="2400" dirty="0" smtClean="0"/>
          </a:p>
        </p:txBody>
      </p:sp>
      <p:sp>
        <p:nvSpPr>
          <p:cNvPr id="47106" name="Alaotsikko 5"/>
          <p:cNvSpPr>
            <a:spLocks noGrp="1"/>
          </p:cNvSpPr>
          <p:nvPr>
            <p:ph type="subTitle" idx="1"/>
          </p:nvPr>
        </p:nvSpPr>
        <p:spPr>
          <a:xfrm>
            <a:off x="3276600" y="4365625"/>
            <a:ext cx="5724525" cy="1511300"/>
          </a:xfrm>
        </p:spPr>
        <p:txBody>
          <a:bodyPr/>
          <a:lstStyle/>
          <a:p>
            <a:pPr defTabSz="912813"/>
            <a:r>
              <a:rPr lang="fi-FI" sz="2400" dirty="0" smtClean="0"/>
              <a:t> </a:t>
            </a:r>
          </a:p>
          <a:p>
            <a:pPr defTabSz="912813"/>
            <a:r>
              <a:rPr lang="bg-BG" sz="2400" dirty="0" smtClean="0"/>
              <a:t>Д-р Райне Херманс, </a:t>
            </a:r>
            <a:r>
              <a:rPr lang="bg-BG" sz="2400" dirty="0" smtClean="0"/>
              <a:t>Директор</a:t>
            </a:r>
            <a:r>
              <a:rPr lang="bg-BG" sz="2400" dirty="0" smtClean="0"/>
              <a:t>, “</a:t>
            </a:r>
            <a:r>
              <a:rPr lang="bg-BG" sz="2400" dirty="0" smtClean="0"/>
              <a:t>Стратегическо разузнаване“</a:t>
            </a:r>
          </a:p>
          <a:p>
            <a:pPr defTabSz="912813"/>
            <a:endParaRPr lang="fi-FI" sz="2400" dirty="0" smtClean="0"/>
          </a:p>
        </p:txBody>
      </p:sp>
      <p:sp>
        <p:nvSpPr>
          <p:cNvPr id="5" name="Otsikko 1"/>
          <p:cNvSpPr txBox="1">
            <a:spLocks/>
          </p:cNvSpPr>
          <p:nvPr/>
        </p:nvSpPr>
        <p:spPr bwMode="auto">
          <a:xfrm>
            <a:off x="2555875" y="2781300"/>
            <a:ext cx="65881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4400" eaLnBrk="0" hangingPunct="0">
              <a:defRPr/>
            </a:pPr>
            <a:r>
              <a:rPr lang="fi-FI" sz="4800" dirty="0">
                <a:solidFill>
                  <a:srgbClr val="0080C8"/>
                </a:solidFill>
                <a:latin typeface="+mj-lt"/>
                <a:ea typeface="+mj-ea"/>
                <a:cs typeface="+mj-cs"/>
              </a:rPr>
              <a:t>t</a:t>
            </a:r>
            <a:endParaRPr lang="fi-FI" dirty="0">
              <a:solidFill>
                <a:srgbClr val="0080C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Otsikko 1"/>
          <p:cNvSpPr txBox="1">
            <a:spLocks/>
          </p:cNvSpPr>
          <p:nvPr/>
        </p:nvSpPr>
        <p:spPr bwMode="auto">
          <a:xfrm>
            <a:off x="1763713" y="2997200"/>
            <a:ext cx="65532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4400" eaLnBrk="0" hangingPunct="0">
              <a:defRPr/>
            </a:pPr>
            <a:endParaRPr lang="fi-FI" sz="3200" dirty="0">
              <a:solidFill>
                <a:srgbClr val="0080C8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За</a:t>
            </a:r>
            <a:r>
              <a:rPr lang="en-US" smtClean="0"/>
              <a:t> Tekes</a:t>
            </a:r>
          </a:p>
        </p:txBody>
      </p:sp>
      <p:sp>
        <p:nvSpPr>
          <p:cNvPr id="62466" name="Sisällön paikkamerkki 2"/>
          <p:cNvSpPr>
            <a:spLocks noGrp="1"/>
          </p:cNvSpPr>
          <p:nvPr>
            <p:ph type="body" idx="4294967295"/>
          </p:nvPr>
        </p:nvSpPr>
        <p:spPr>
          <a:xfrm>
            <a:off x="457200" y="1427163"/>
            <a:ext cx="7848600" cy="52863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sz="1800" b="1" dirty="0" smtClean="0">
                <a:solidFill>
                  <a:srgbClr val="000000"/>
                </a:solidFill>
              </a:rPr>
              <a:t>Нашите </a:t>
            </a:r>
            <a:r>
              <a:rPr lang="bg-BG" sz="1800" b="1" dirty="0" smtClean="0">
                <a:solidFill>
                  <a:srgbClr val="000000"/>
                </a:solidFill>
              </a:rPr>
              <a:t>услуги:</a:t>
            </a:r>
            <a:endParaRPr lang="en-US" sz="1800" b="1" dirty="0" smtClean="0">
              <a:solidFill>
                <a:srgbClr val="000000"/>
              </a:solidFill>
            </a:endParaRPr>
          </a:p>
          <a:p>
            <a:r>
              <a:rPr lang="en-US" sz="1800" dirty="0" err="1" smtClean="0">
                <a:solidFill>
                  <a:srgbClr val="000000"/>
                </a:solidFill>
              </a:rPr>
              <a:t>Tekes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bg-BG" sz="1800" dirty="0" smtClean="0">
                <a:solidFill>
                  <a:srgbClr val="000000"/>
                </a:solidFill>
              </a:rPr>
              <a:t>предлага рисково финансиране за изследователски и иновационни проекти.  </a:t>
            </a:r>
            <a:endParaRPr lang="en-US" sz="1800" dirty="0" smtClean="0">
              <a:solidFill>
                <a:srgbClr val="000000"/>
              </a:solidFill>
            </a:endParaRPr>
          </a:p>
          <a:p>
            <a:r>
              <a:rPr lang="bg-BG" sz="1800" dirty="0" smtClean="0">
                <a:solidFill>
                  <a:srgbClr val="000000"/>
                </a:solidFill>
              </a:rPr>
              <a:t>За млади </a:t>
            </a:r>
            <a:r>
              <a:rPr lang="en-US" sz="1800" dirty="0" smtClean="0">
                <a:solidFill>
                  <a:srgbClr val="000000"/>
                </a:solidFill>
              </a:rPr>
              <a:t>(&lt; 6 </a:t>
            </a:r>
            <a:r>
              <a:rPr lang="bg-BG" sz="1800" dirty="0" smtClean="0">
                <a:solidFill>
                  <a:srgbClr val="000000"/>
                </a:solidFill>
              </a:rPr>
              <a:t>години</a:t>
            </a:r>
            <a:r>
              <a:rPr lang="en-US" sz="1800" dirty="0" smtClean="0">
                <a:solidFill>
                  <a:srgbClr val="000000"/>
                </a:solidFill>
              </a:rPr>
              <a:t>) </a:t>
            </a:r>
            <a:r>
              <a:rPr lang="bg-BG" sz="1800" dirty="0" smtClean="0">
                <a:solidFill>
                  <a:srgbClr val="000000"/>
                </a:solidFill>
              </a:rPr>
              <a:t>компании</a:t>
            </a:r>
            <a:r>
              <a:rPr lang="en-US" sz="1800" dirty="0" smtClean="0">
                <a:solidFill>
                  <a:srgbClr val="000000"/>
                </a:solidFill>
              </a:rPr>
              <a:t>,</a:t>
            </a:r>
            <a:r>
              <a:rPr lang="bg-BG" sz="1800" dirty="0" smtClean="0">
                <a:solidFill>
                  <a:srgbClr val="000000"/>
                </a:solidFill>
              </a:rPr>
              <a:t> е на разположение финансиране за всички аспекти на бизнес развитие.  </a:t>
            </a:r>
            <a:endParaRPr lang="en-US" sz="18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endParaRPr lang="en-US" sz="9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bg-BG" sz="1800" b="1" dirty="0" smtClean="0">
                <a:solidFill>
                  <a:srgbClr val="000000"/>
                </a:solidFill>
              </a:rPr>
              <a:t>Клиенти:</a:t>
            </a:r>
            <a:endParaRPr lang="en-US" sz="1800" b="1" dirty="0" smtClean="0">
              <a:solidFill>
                <a:srgbClr val="000000"/>
              </a:solidFill>
            </a:endParaRPr>
          </a:p>
          <a:p>
            <a:r>
              <a:rPr lang="bg-BG" sz="1800" dirty="0" smtClean="0">
                <a:solidFill>
                  <a:srgbClr val="000000"/>
                </a:solidFill>
              </a:rPr>
              <a:t>Финансирането на </a:t>
            </a:r>
            <a:r>
              <a:rPr lang="en-US" sz="1800" dirty="0" err="1" smtClean="0">
                <a:solidFill>
                  <a:srgbClr val="000000"/>
                </a:solidFill>
              </a:rPr>
              <a:t>Tekes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bg-BG" sz="1800" dirty="0" smtClean="0">
                <a:solidFill>
                  <a:srgbClr val="000000"/>
                </a:solidFill>
              </a:rPr>
              <a:t>е насочено първоначално за предшественици и особено предизвикателни проекти:  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352425" lvl="1"/>
            <a:r>
              <a:rPr lang="bg-BG" sz="1700" dirty="0" smtClean="0"/>
              <a:t>Финландски компании и дъщерни фирми на </a:t>
            </a:r>
            <a:r>
              <a:rPr lang="bg-BG" sz="1700" dirty="0" err="1" smtClean="0"/>
              <a:t>мултинационални</a:t>
            </a:r>
            <a:r>
              <a:rPr lang="bg-BG" sz="1700" dirty="0" smtClean="0"/>
              <a:t> компании, разположени във Финландия </a:t>
            </a:r>
            <a:r>
              <a:rPr lang="en-US" sz="1700" dirty="0" smtClean="0"/>
              <a:t>– </a:t>
            </a:r>
            <a:r>
              <a:rPr lang="bg-BG" sz="1700" dirty="0" smtClean="0"/>
              <a:t>около </a:t>
            </a:r>
            <a:r>
              <a:rPr lang="en-US" sz="1700" dirty="0" smtClean="0"/>
              <a:t>5</a:t>
            </a:r>
            <a:r>
              <a:rPr lang="bg-BG" sz="1700" dirty="0" smtClean="0"/>
              <a:t> </a:t>
            </a:r>
            <a:r>
              <a:rPr lang="en-US" sz="1700" dirty="0" smtClean="0"/>
              <a:t>000 </a:t>
            </a:r>
            <a:r>
              <a:rPr lang="bg-BG" sz="1700" dirty="0" smtClean="0"/>
              <a:t>активни клиента</a:t>
            </a:r>
            <a:r>
              <a:rPr lang="en-US" sz="1700" dirty="0" smtClean="0"/>
              <a:t>.</a:t>
            </a:r>
          </a:p>
          <a:p>
            <a:pPr marL="352425" lvl="1"/>
            <a:r>
              <a:rPr lang="bg-BG" sz="1700" dirty="0" smtClean="0"/>
              <a:t>Университети и изследователски институти</a:t>
            </a:r>
            <a:r>
              <a:rPr lang="en-US" sz="1700" dirty="0" smtClean="0"/>
              <a:t> – </a:t>
            </a:r>
            <a:r>
              <a:rPr lang="bg-BG" sz="1700" dirty="0" smtClean="0"/>
              <a:t>повечето финландски изследователски екипи в природните науки и </a:t>
            </a:r>
            <a:r>
              <a:rPr lang="bg-BG" sz="1700" dirty="0" err="1" smtClean="0"/>
              <a:t>инженеринга</a:t>
            </a:r>
            <a:r>
              <a:rPr lang="bg-BG" sz="1700" dirty="0" smtClean="0"/>
              <a:t> са клиенти на </a:t>
            </a:r>
            <a:r>
              <a:rPr lang="en-US" sz="1700" dirty="0" err="1" smtClean="0"/>
              <a:t>Tekes</a:t>
            </a:r>
            <a:r>
              <a:rPr lang="bg-BG" sz="1700" dirty="0" smtClean="0"/>
              <a:t>.  </a:t>
            </a:r>
            <a:endParaRPr lang="en-US" sz="1700" dirty="0" smtClean="0"/>
          </a:p>
          <a:p>
            <a:pPr>
              <a:buFont typeface="Wingdings" pitchFamily="2" charset="2"/>
              <a:buNone/>
            </a:pPr>
            <a:endParaRPr lang="en-US" sz="9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bg-BG" sz="1800" b="1" dirty="0" smtClean="0">
                <a:solidFill>
                  <a:srgbClr val="000000"/>
                </a:solidFill>
              </a:rPr>
              <a:t>Ресурси </a:t>
            </a:r>
            <a:endParaRPr lang="en-US" sz="1800" b="1" dirty="0" smtClean="0">
              <a:solidFill>
                <a:srgbClr val="000000"/>
              </a:solidFill>
            </a:endParaRPr>
          </a:p>
          <a:p>
            <a:r>
              <a:rPr lang="bg-BG" sz="1800" dirty="0" smtClean="0">
                <a:solidFill>
                  <a:srgbClr val="000000"/>
                </a:solidFill>
              </a:rPr>
              <a:t>Бюджет</a:t>
            </a:r>
            <a:r>
              <a:rPr lang="en-US" sz="1800" dirty="0" smtClean="0">
                <a:solidFill>
                  <a:srgbClr val="000000"/>
                </a:solidFill>
              </a:rPr>
              <a:t>: </a:t>
            </a:r>
            <a:r>
              <a:rPr lang="bg-BG" sz="1800" dirty="0" smtClean="0">
                <a:solidFill>
                  <a:srgbClr val="000000"/>
                </a:solidFill>
              </a:rPr>
              <a:t>През</a:t>
            </a:r>
            <a:r>
              <a:rPr lang="en-US" sz="1800" dirty="0" smtClean="0">
                <a:solidFill>
                  <a:srgbClr val="000000"/>
                </a:solidFill>
              </a:rPr>
              <a:t> 2012</a:t>
            </a:r>
            <a:r>
              <a:rPr lang="bg-BG" sz="1800" dirty="0" smtClean="0">
                <a:solidFill>
                  <a:srgbClr val="000000"/>
                </a:solidFill>
              </a:rPr>
              <a:t> г.</a:t>
            </a:r>
            <a:r>
              <a:rPr lang="en-US" sz="1800" dirty="0" smtClean="0">
                <a:solidFill>
                  <a:srgbClr val="000000"/>
                </a:solidFill>
              </a:rPr>
              <a:t>, 554 </a:t>
            </a:r>
            <a:r>
              <a:rPr lang="bg-BG" sz="1800" dirty="0" smtClean="0">
                <a:solidFill>
                  <a:srgbClr val="000000"/>
                </a:solidFill>
              </a:rPr>
              <a:t>млн.</a:t>
            </a:r>
            <a:r>
              <a:rPr lang="en-US" sz="1800" dirty="0" smtClean="0">
                <a:solidFill>
                  <a:srgbClr val="000000"/>
                </a:solidFill>
              </a:rPr>
              <a:t> € </a:t>
            </a:r>
            <a:r>
              <a:rPr lang="bg-BG" sz="1800" dirty="0" smtClean="0">
                <a:solidFill>
                  <a:srgbClr val="000000"/>
                </a:solidFill>
              </a:rPr>
              <a:t>от държавния бюджет</a:t>
            </a:r>
            <a:endParaRPr lang="en-US" sz="1800" dirty="0" smtClean="0">
              <a:solidFill>
                <a:srgbClr val="000000"/>
              </a:solidFill>
            </a:endParaRPr>
          </a:p>
          <a:p>
            <a:r>
              <a:rPr lang="bg-BG" sz="1800" dirty="0" smtClean="0">
                <a:solidFill>
                  <a:srgbClr val="000000"/>
                </a:solidFill>
              </a:rPr>
              <a:t>Персонал:</a:t>
            </a:r>
            <a:r>
              <a:rPr lang="en-US" sz="1800" dirty="0" smtClean="0">
                <a:solidFill>
                  <a:srgbClr val="000000"/>
                </a:solidFill>
              </a:rPr>
              <a:t> 370 </a:t>
            </a:r>
            <a:r>
              <a:rPr lang="bg-BG" sz="1800" dirty="0" smtClean="0">
                <a:solidFill>
                  <a:srgbClr val="000000"/>
                </a:solidFill>
              </a:rPr>
              <a:t>във Финландия и чужбина</a:t>
            </a:r>
            <a:r>
              <a:rPr lang="en-US" sz="1800" dirty="0" smtClean="0">
                <a:solidFill>
                  <a:srgbClr val="000000"/>
                </a:solidFill>
              </a:rPr>
              <a:t> (</a:t>
            </a:r>
            <a:r>
              <a:rPr lang="bg-BG" sz="1800" dirty="0" smtClean="0">
                <a:solidFill>
                  <a:srgbClr val="000000"/>
                </a:solidFill>
              </a:rPr>
              <a:t>Китай, ЕС, Япония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bg-BG" sz="1800" dirty="0" smtClean="0">
                <a:solidFill>
                  <a:srgbClr val="000000"/>
                </a:solidFill>
              </a:rPr>
              <a:t>САЩ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9750"/>
            <a:ext cx="7848600" cy="531813"/>
          </a:xfrm>
        </p:spPr>
        <p:txBody>
          <a:bodyPr/>
          <a:lstStyle/>
          <a:p>
            <a:r>
              <a:rPr lang="en-GB" dirty="0" err="1" smtClean="0"/>
              <a:t>Tekes</a:t>
            </a:r>
            <a:r>
              <a:rPr lang="en-GB" dirty="0" smtClean="0"/>
              <a:t> </a:t>
            </a:r>
            <a:r>
              <a:rPr lang="bg-BG" dirty="0" smtClean="0"/>
              <a:t>финансиране на </a:t>
            </a:r>
            <a:r>
              <a:rPr lang="bg-BG" dirty="0" smtClean="0"/>
              <a:t>НИРД</a:t>
            </a:r>
            <a:r>
              <a:rPr lang="en-GB" dirty="0" smtClean="0"/>
              <a:t> </a:t>
            </a:r>
            <a:r>
              <a:rPr lang="bg-BG" dirty="0" smtClean="0"/>
              <a:t>за</a:t>
            </a:r>
            <a:r>
              <a:rPr lang="en-GB" dirty="0" smtClean="0"/>
              <a:t> </a:t>
            </a:r>
            <a:r>
              <a:rPr lang="en-GB" dirty="0" smtClean="0"/>
              <a:t>2011</a:t>
            </a:r>
            <a:r>
              <a:rPr lang="bg-BG" dirty="0" smtClean="0"/>
              <a:t> г.</a:t>
            </a:r>
            <a:endParaRPr lang="en-GB" dirty="0" smtClean="0"/>
          </a:p>
        </p:txBody>
      </p:sp>
      <p:sp>
        <p:nvSpPr>
          <p:cNvPr id="63490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7200" y="1071563"/>
            <a:ext cx="7848600" cy="357187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bg-BG" dirty="0" smtClean="0"/>
              <a:t>Общо </a:t>
            </a:r>
            <a:r>
              <a:rPr lang="en-GB" dirty="0" smtClean="0"/>
              <a:t>610 </a:t>
            </a:r>
            <a:r>
              <a:rPr lang="bg-BG" dirty="0" smtClean="0"/>
              <a:t>м.</a:t>
            </a:r>
            <a:r>
              <a:rPr lang="bg-BG" dirty="0" smtClean="0"/>
              <a:t> </a:t>
            </a:r>
            <a:r>
              <a:rPr lang="bg-BG" dirty="0" smtClean="0"/>
              <a:t>евро и</a:t>
            </a:r>
            <a:r>
              <a:rPr lang="en-GB" dirty="0" smtClean="0"/>
              <a:t> 1928 </a:t>
            </a:r>
            <a:r>
              <a:rPr lang="bg-BG" dirty="0" smtClean="0"/>
              <a:t>проекта</a:t>
            </a:r>
            <a:endParaRPr lang="en-GB" dirty="0" smtClean="0"/>
          </a:p>
          <a:p>
            <a:pPr>
              <a:spcAft>
                <a:spcPct val="0"/>
              </a:spcAft>
            </a:pPr>
            <a:endParaRPr lang="en-GB" dirty="0" smtClean="0"/>
          </a:p>
        </p:txBody>
      </p:sp>
      <p:graphicFrame>
        <p:nvGraphicFramePr>
          <p:cNvPr id="63491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925840"/>
              </p:ext>
            </p:extLst>
          </p:nvPr>
        </p:nvGraphicFramePr>
        <p:xfrm>
          <a:off x="906835" y="1827046"/>
          <a:ext cx="5746154" cy="381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8" r:id="rId4" imgW="6468417" imgH="4389500" progId="Excel.Sheet.8">
                  <p:embed/>
                </p:oleObj>
              </mc:Choice>
              <mc:Fallback>
                <p:oleObj r:id="rId4" imgW="6468417" imgH="4389500" progId="Excel.Sheet.8">
                  <p:embed/>
                  <p:pic>
                    <p:nvPicPr>
                      <p:cNvPr id="0" name="Content Placeholder 1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835" y="1827046"/>
                        <a:ext cx="5746154" cy="38101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5951538"/>
            <a:ext cx="6629400" cy="563562"/>
          </a:xfrm>
        </p:spPr>
        <p:txBody>
          <a:bodyPr/>
          <a:lstStyle/>
          <a:p>
            <a:r>
              <a:rPr lang="bg-BG" smtClean="0"/>
              <a:t>Финансирането на</a:t>
            </a:r>
            <a:r>
              <a:rPr lang="en-GB" smtClean="0"/>
              <a:t> R&amp;D </a:t>
            </a:r>
            <a:r>
              <a:rPr lang="bg-BG" smtClean="0"/>
              <a:t>включва</a:t>
            </a:r>
            <a:r>
              <a:rPr lang="en-GB" smtClean="0"/>
              <a:t> 18 </a:t>
            </a:r>
            <a:r>
              <a:rPr lang="bg-BG" smtClean="0"/>
              <a:t>милиона евро от Структурните фондове на ЕС. </a:t>
            </a:r>
            <a:r>
              <a:rPr lang="en-GB" smtClean="0"/>
              <a:t> </a:t>
            </a:r>
            <a:r>
              <a:rPr lang="bg-BG" smtClean="0"/>
              <a:t>Изследователските програми на Стратегическите центрове за наука, технологии и иновации </a:t>
            </a:r>
            <a:r>
              <a:rPr lang="en-GB" smtClean="0"/>
              <a:t>(SHOK) </a:t>
            </a:r>
            <a:r>
              <a:rPr lang="bg-BG" smtClean="0"/>
              <a:t>са съвместни програми за изследователски организации и компании.  </a:t>
            </a:r>
            <a:endParaRPr lang="en-GB" smtClean="0"/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249238" y="3076575"/>
            <a:ext cx="2084387" cy="1103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868363" eaLnBrk="0" hangingPunct="0">
              <a:lnSpc>
                <a:spcPct val="90000"/>
              </a:lnSpc>
            </a:pPr>
            <a:r>
              <a:rPr lang="bg-BG" sz="1600" dirty="0" smtClean="0">
                <a:solidFill>
                  <a:schemeClr val="bg2"/>
                </a:solidFill>
              </a:rPr>
              <a:t>НИРД</a:t>
            </a:r>
            <a:r>
              <a:rPr lang="en-GB" sz="1600" dirty="0" smtClean="0">
                <a:solidFill>
                  <a:schemeClr val="bg2"/>
                </a:solidFill>
              </a:rPr>
              <a:t> </a:t>
            </a:r>
            <a:r>
              <a:rPr lang="bg-BG" sz="1600" dirty="0">
                <a:solidFill>
                  <a:schemeClr val="bg2"/>
                </a:solidFill>
              </a:rPr>
              <a:t>безвъзмездни </a:t>
            </a:r>
          </a:p>
          <a:p>
            <a:pPr algn="r" defTabSz="868363" eaLnBrk="0" hangingPunct="0">
              <a:lnSpc>
                <a:spcPct val="90000"/>
              </a:lnSpc>
            </a:pPr>
            <a:r>
              <a:rPr lang="bg-BG" sz="1600" dirty="0">
                <a:solidFill>
                  <a:schemeClr val="bg2"/>
                </a:solidFill>
              </a:rPr>
              <a:t>помощи на </a:t>
            </a:r>
            <a:r>
              <a:rPr lang="en-GB" sz="1600" dirty="0">
                <a:solidFill>
                  <a:schemeClr val="bg2"/>
                </a:solidFill>
              </a:rPr>
              <a:t> </a:t>
            </a:r>
          </a:p>
          <a:p>
            <a:pPr algn="r" defTabSz="868363" eaLnBrk="0" hangingPunct="0">
              <a:lnSpc>
                <a:spcPct val="90000"/>
              </a:lnSpc>
            </a:pPr>
            <a:r>
              <a:rPr lang="bg-BG" sz="1600" dirty="0">
                <a:solidFill>
                  <a:schemeClr val="bg2"/>
                </a:solidFill>
              </a:rPr>
              <a:t>компании и публични </a:t>
            </a:r>
          </a:p>
          <a:p>
            <a:pPr algn="r" defTabSz="868363" eaLnBrk="0" hangingPunct="0">
              <a:lnSpc>
                <a:spcPct val="90000"/>
              </a:lnSpc>
            </a:pPr>
            <a:r>
              <a:rPr lang="bg-BG" sz="1600" dirty="0">
                <a:solidFill>
                  <a:schemeClr val="bg2"/>
                </a:solidFill>
              </a:rPr>
              <a:t>организации</a:t>
            </a:r>
            <a:r>
              <a:rPr lang="en-GB" sz="1600" dirty="0">
                <a:solidFill>
                  <a:schemeClr val="bg2"/>
                </a:solidFill>
              </a:rPr>
              <a:t> </a:t>
            </a:r>
            <a:br>
              <a:rPr lang="en-GB" sz="1600" dirty="0">
                <a:solidFill>
                  <a:schemeClr val="bg2"/>
                </a:solidFill>
              </a:rPr>
            </a:br>
            <a:r>
              <a:rPr lang="en-GB" sz="1600" dirty="0">
                <a:solidFill>
                  <a:schemeClr val="bg2"/>
                </a:solidFill>
              </a:rPr>
              <a:t>215 </a:t>
            </a:r>
            <a:r>
              <a:rPr lang="bg-BG" sz="1600" dirty="0" smtClean="0">
                <a:solidFill>
                  <a:schemeClr val="bg2"/>
                </a:solidFill>
              </a:rPr>
              <a:t>м. </a:t>
            </a:r>
            <a:r>
              <a:rPr lang="bg-BG" sz="1600" dirty="0">
                <a:solidFill>
                  <a:schemeClr val="bg2"/>
                </a:solidFill>
              </a:rPr>
              <a:t>евро</a:t>
            </a:r>
            <a:endParaRPr lang="en-GB" sz="1600" dirty="0">
              <a:solidFill>
                <a:schemeClr val="bg2"/>
              </a:solidFill>
            </a:endParaRPr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1143000" y="5184124"/>
            <a:ext cx="2636912" cy="4431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868363" eaLnBrk="0" hangingPunct="0">
              <a:lnSpc>
                <a:spcPct val="90000"/>
              </a:lnSpc>
            </a:pPr>
            <a:r>
              <a:rPr lang="bg-BG" sz="1600" dirty="0" smtClean="0">
                <a:solidFill>
                  <a:schemeClr val="bg2"/>
                </a:solidFill>
              </a:rPr>
              <a:t>НИРД</a:t>
            </a:r>
            <a:r>
              <a:rPr lang="en-GB" sz="1600" dirty="0" smtClean="0">
                <a:solidFill>
                  <a:schemeClr val="bg2"/>
                </a:solidFill>
              </a:rPr>
              <a:t> </a:t>
            </a:r>
            <a:r>
              <a:rPr lang="bg-BG" sz="1600" dirty="0">
                <a:solidFill>
                  <a:schemeClr val="bg2"/>
                </a:solidFill>
              </a:rPr>
              <a:t>заеми</a:t>
            </a:r>
            <a:r>
              <a:rPr lang="en-GB" sz="1600" dirty="0">
                <a:solidFill>
                  <a:schemeClr val="bg2"/>
                </a:solidFill>
              </a:rPr>
              <a:t> </a:t>
            </a:r>
            <a:r>
              <a:rPr lang="bg-BG" sz="1600" dirty="0">
                <a:solidFill>
                  <a:schemeClr val="bg2"/>
                </a:solidFill>
              </a:rPr>
              <a:t>на компании</a:t>
            </a:r>
            <a:r>
              <a:rPr lang="en-GB" sz="1600" dirty="0">
                <a:solidFill>
                  <a:schemeClr val="bg2"/>
                </a:solidFill>
              </a:rPr>
              <a:t/>
            </a:r>
            <a:br>
              <a:rPr lang="en-GB" sz="1600" dirty="0">
                <a:solidFill>
                  <a:schemeClr val="bg2"/>
                </a:solidFill>
              </a:rPr>
            </a:br>
            <a:r>
              <a:rPr lang="en-GB" sz="1600" dirty="0">
                <a:solidFill>
                  <a:schemeClr val="bg2"/>
                </a:solidFill>
              </a:rPr>
              <a:t>101 </a:t>
            </a:r>
            <a:r>
              <a:rPr lang="bg-BG" sz="1600" dirty="0" smtClean="0">
                <a:solidFill>
                  <a:schemeClr val="bg2"/>
                </a:solidFill>
              </a:rPr>
              <a:t>м. </a:t>
            </a:r>
            <a:r>
              <a:rPr lang="bg-BG" sz="1600" dirty="0">
                <a:solidFill>
                  <a:schemeClr val="bg2"/>
                </a:solidFill>
              </a:rPr>
              <a:t>евро</a:t>
            </a:r>
            <a:endParaRPr lang="en-GB" sz="1600" dirty="0">
              <a:solidFill>
                <a:schemeClr val="bg2"/>
              </a:solidFill>
            </a:endParaRPr>
          </a:p>
        </p:txBody>
      </p:sp>
      <p:sp>
        <p:nvSpPr>
          <p:cNvPr id="63495" name="Rectangle 6"/>
          <p:cNvSpPr>
            <a:spLocks noChangeArrowheads="1"/>
          </p:cNvSpPr>
          <p:nvPr/>
        </p:nvSpPr>
        <p:spPr bwMode="auto">
          <a:xfrm>
            <a:off x="5251450" y="3076575"/>
            <a:ext cx="3292475" cy="1103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68363" eaLnBrk="0" hangingPunct="0">
              <a:lnSpc>
                <a:spcPct val="90000"/>
              </a:lnSpc>
            </a:pPr>
            <a:r>
              <a:rPr lang="bg-BG" sz="1600" dirty="0">
                <a:solidFill>
                  <a:schemeClr val="bg2"/>
                </a:solidFill>
              </a:rPr>
              <a:t>Финансиране на изследователска </a:t>
            </a:r>
          </a:p>
          <a:p>
            <a:pPr defTabSz="868363" eaLnBrk="0" hangingPunct="0">
              <a:lnSpc>
                <a:spcPct val="90000"/>
              </a:lnSpc>
            </a:pPr>
            <a:r>
              <a:rPr lang="bg-BG" sz="1600" dirty="0">
                <a:solidFill>
                  <a:schemeClr val="bg2"/>
                </a:solidFill>
              </a:rPr>
              <a:t>дейност за университети, </a:t>
            </a:r>
          </a:p>
          <a:p>
            <a:pPr defTabSz="868363" eaLnBrk="0" hangingPunct="0">
              <a:lnSpc>
                <a:spcPct val="90000"/>
              </a:lnSpc>
            </a:pPr>
            <a:r>
              <a:rPr lang="bg-BG" sz="1600" dirty="0">
                <a:solidFill>
                  <a:schemeClr val="bg2"/>
                </a:solidFill>
              </a:rPr>
              <a:t>Изследователски институти и </a:t>
            </a:r>
          </a:p>
          <a:p>
            <a:pPr defTabSz="868363" eaLnBrk="0" hangingPunct="0">
              <a:lnSpc>
                <a:spcPct val="90000"/>
              </a:lnSpc>
            </a:pPr>
            <a:r>
              <a:rPr lang="bg-BG" sz="1600" dirty="0">
                <a:solidFill>
                  <a:schemeClr val="bg2"/>
                </a:solidFill>
              </a:rPr>
              <a:t>политехники</a:t>
            </a:r>
            <a:r>
              <a:rPr lang="en-GB" sz="1600" dirty="0">
                <a:solidFill>
                  <a:schemeClr val="bg2"/>
                </a:solidFill>
              </a:rPr>
              <a:t/>
            </a:r>
            <a:br>
              <a:rPr lang="en-GB" sz="1600" dirty="0">
                <a:solidFill>
                  <a:schemeClr val="bg2"/>
                </a:solidFill>
              </a:rPr>
            </a:br>
            <a:r>
              <a:rPr lang="bg-BG" sz="1600" dirty="0">
                <a:solidFill>
                  <a:schemeClr val="bg2"/>
                </a:solidFill>
              </a:rPr>
              <a:t> </a:t>
            </a:r>
            <a:r>
              <a:rPr lang="en-GB" sz="1600" dirty="0">
                <a:solidFill>
                  <a:schemeClr val="bg2"/>
                </a:solidFill>
              </a:rPr>
              <a:t>203 </a:t>
            </a:r>
            <a:r>
              <a:rPr lang="bg-BG" sz="1600" dirty="0" smtClean="0">
                <a:solidFill>
                  <a:schemeClr val="bg2"/>
                </a:solidFill>
              </a:rPr>
              <a:t>м. </a:t>
            </a:r>
            <a:r>
              <a:rPr lang="bg-BG" sz="1600" dirty="0">
                <a:solidFill>
                  <a:schemeClr val="bg2"/>
                </a:solidFill>
              </a:rPr>
              <a:t>евро</a:t>
            </a:r>
            <a:endParaRPr lang="en-GB" sz="1600" dirty="0">
              <a:solidFill>
                <a:schemeClr val="bg2"/>
              </a:solidFill>
            </a:endParaRPr>
          </a:p>
        </p:txBody>
      </p:sp>
      <p:sp>
        <p:nvSpPr>
          <p:cNvPr id="63496" name="Rectangle 4"/>
          <p:cNvSpPr>
            <a:spLocks noChangeArrowheads="1"/>
          </p:cNvSpPr>
          <p:nvPr/>
        </p:nvSpPr>
        <p:spPr bwMode="auto">
          <a:xfrm>
            <a:off x="29369" y="1522413"/>
            <a:ext cx="2828925" cy="1103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868363" eaLnBrk="0" hangingPunct="0">
              <a:lnSpc>
                <a:spcPct val="90000"/>
              </a:lnSpc>
            </a:pPr>
            <a:r>
              <a:rPr lang="bg-BG" sz="1600" dirty="0">
                <a:solidFill>
                  <a:schemeClr val="bg2"/>
                </a:solidFill>
              </a:rPr>
              <a:t>Безвъзмездна помощ в проекти, стартирани от общини, кооперативи, общества и асоциации</a:t>
            </a:r>
            <a:r>
              <a:rPr lang="en-GB" sz="1600" dirty="0">
                <a:solidFill>
                  <a:schemeClr val="bg2"/>
                </a:solidFill>
              </a:rPr>
              <a:t> </a:t>
            </a:r>
            <a:br>
              <a:rPr lang="en-GB" sz="1600" dirty="0">
                <a:solidFill>
                  <a:schemeClr val="bg2"/>
                </a:solidFill>
              </a:rPr>
            </a:br>
            <a:r>
              <a:rPr lang="en-GB" sz="1600" dirty="0">
                <a:solidFill>
                  <a:schemeClr val="bg2"/>
                </a:solidFill>
              </a:rPr>
              <a:t>10 </a:t>
            </a:r>
            <a:r>
              <a:rPr lang="bg-BG" sz="1600" dirty="0" smtClean="0">
                <a:solidFill>
                  <a:schemeClr val="bg2"/>
                </a:solidFill>
              </a:rPr>
              <a:t>м. </a:t>
            </a:r>
            <a:r>
              <a:rPr lang="bg-BG" sz="1600" dirty="0">
                <a:solidFill>
                  <a:schemeClr val="bg2"/>
                </a:solidFill>
              </a:rPr>
              <a:t>евро</a:t>
            </a:r>
            <a:endParaRPr lang="en-GB" sz="1600" dirty="0">
              <a:solidFill>
                <a:schemeClr val="bg2"/>
              </a:solidFill>
            </a:endParaRPr>
          </a:p>
        </p:txBody>
      </p:sp>
      <p:sp>
        <p:nvSpPr>
          <p:cNvPr id="63497" name="Päivämäärän paikkamerkki 3"/>
          <p:cNvSpPr>
            <a:spLocks noGrp="1"/>
          </p:cNvSpPr>
          <p:nvPr>
            <p:ph type="dt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fi-FI"/>
              <a:t>04-2012</a:t>
            </a:r>
          </a:p>
        </p:txBody>
      </p:sp>
      <p:sp>
        <p:nvSpPr>
          <p:cNvPr id="63498" name="Alatunnisteen paikkamerkki 4"/>
          <p:cNvSpPr>
            <a:spLocks noGrp="1"/>
          </p:cNvSpPr>
          <p:nvPr>
            <p:ph type="ftr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fi-FI" smtClean="0"/>
              <a:t>DM 940410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292080" y="1079214"/>
            <a:ext cx="2828925" cy="8863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868363" eaLnBrk="0" hangingPunct="0">
              <a:lnSpc>
                <a:spcPct val="90000"/>
              </a:lnSpc>
            </a:pPr>
            <a:r>
              <a:rPr lang="bg-BG" sz="1600" dirty="0" smtClean="0">
                <a:solidFill>
                  <a:schemeClr val="bg2"/>
                </a:solidFill>
              </a:rPr>
              <a:t>Финансиране чрез програмите на </a:t>
            </a:r>
            <a:r>
              <a:rPr lang="en-US" sz="1600" dirty="0" smtClean="0">
                <a:solidFill>
                  <a:schemeClr val="bg2"/>
                </a:solidFill>
              </a:rPr>
              <a:t>SHOK </a:t>
            </a:r>
            <a:r>
              <a:rPr lang="bg-BG" sz="1600" dirty="0" smtClean="0">
                <a:solidFill>
                  <a:schemeClr val="bg2"/>
                </a:solidFill>
              </a:rPr>
              <a:t>за изследователски проекти възлиза на 81 м. евро</a:t>
            </a:r>
            <a:endParaRPr lang="en-GB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Otsikk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7847012" cy="531812"/>
          </a:xfrm>
        </p:spPr>
        <p:txBody>
          <a:bodyPr/>
          <a:lstStyle/>
          <a:p>
            <a:r>
              <a:rPr lang="bg-BG" sz="2800" smtClean="0"/>
              <a:t>Въздействия</a:t>
            </a:r>
            <a:r>
              <a:rPr lang="fi-FI" sz="2800" smtClean="0"/>
              <a:t>: </a:t>
            </a:r>
            <a:r>
              <a:rPr lang="bg-BG" sz="2800" smtClean="0"/>
              <a:t>Проследяване на резултатите на клиентите: Производителност на МСП</a:t>
            </a:r>
            <a:r>
              <a:rPr lang="bg-BG" smtClean="0"/>
              <a:t>  </a:t>
            </a:r>
            <a:endParaRPr lang="fi-FI" smtClean="0"/>
          </a:p>
        </p:txBody>
      </p:sp>
      <p:graphicFrame>
        <p:nvGraphicFramePr>
          <p:cNvPr id="65538" name="Sisällön paikkamerkki 7"/>
          <p:cNvGraphicFramePr>
            <a:graphicFrameLocks noGrp="1"/>
          </p:cNvGraphicFramePr>
          <p:nvPr>
            <p:ph idx="1"/>
          </p:nvPr>
        </p:nvGraphicFramePr>
        <p:xfrm>
          <a:off x="252413" y="1633538"/>
          <a:ext cx="7950200" cy="438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5" r:id="rId3" imgW="7949873" imgH="4383404" progId="Excel.Sheet.8">
                  <p:embed/>
                </p:oleObj>
              </mc:Choice>
              <mc:Fallback>
                <p:oleObj r:id="rId3" imgW="7949873" imgH="4383404" progId="Excel.Sheet.8">
                  <p:embed/>
                  <p:pic>
                    <p:nvPicPr>
                      <p:cNvPr id="0" name="Sisällön paikkamerkki 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1633538"/>
                        <a:ext cx="7950200" cy="438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39" name="Tekstin paikkamerkki 4"/>
          <p:cNvSpPr>
            <a:spLocks noGrp="1"/>
          </p:cNvSpPr>
          <p:nvPr>
            <p:ph type="body" sz="quarter" idx="14"/>
          </p:nvPr>
        </p:nvSpPr>
        <p:spPr>
          <a:xfrm>
            <a:off x="457200" y="6165850"/>
            <a:ext cx="4900613" cy="427038"/>
          </a:xfrm>
        </p:spPr>
        <p:txBody>
          <a:bodyPr/>
          <a:lstStyle/>
          <a:p>
            <a:r>
              <a:rPr lang="bg-BG" dirty="0" smtClean="0"/>
              <a:t>Източник</a:t>
            </a:r>
            <a:r>
              <a:rPr lang="fi-FI" dirty="0" smtClean="0"/>
              <a:t>: Etlatieto Oy (2012</a:t>
            </a:r>
            <a:r>
              <a:rPr lang="fi-FI" dirty="0" smtClean="0"/>
              <a:t>)</a:t>
            </a:r>
            <a:r>
              <a:rPr lang="bg-BG" dirty="0" smtClean="0"/>
              <a:t>.</a:t>
            </a:r>
            <a:endParaRPr lang="fi-FI" dirty="0" smtClean="0"/>
          </a:p>
        </p:txBody>
      </p:sp>
      <p:sp>
        <p:nvSpPr>
          <p:cNvPr id="65540" name="Päivämäärän paikkamerkki 5"/>
          <p:cNvSpPr>
            <a:spLocks noGrp="1"/>
          </p:cNvSpPr>
          <p:nvPr>
            <p:ph type="dt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fi-FI"/>
              <a:t>08-2012</a:t>
            </a:r>
          </a:p>
        </p:txBody>
      </p:sp>
      <p:sp>
        <p:nvSpPr>
          <p:cNvPr id="65541" name="Alatunnisteen paikkamerkki 6"/>
          <p:cNvSpPr>
            <a:spLocks noGrp="1"/>
          </p:cNvSpPr>
          <p:nvPr>
            <p:ph type="ftr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fi-FI"/>
              <a:t>DM</a:t>
            </a:r>
          </a:p>
        </p:txBody>
      </p:sp>
      <p:sp>
        <p:nvSpPr>
          <p:cNvPr id="65542" name="Tekstikehys 8"/>
          <p:cNvSpPr txBox="1">
            <a:spLocks noChangeArrowheads="1"/>
          </p:cNvSpPr>
          <p:nvPr/>
        </p:nvSpPr>
        <p:spPr bwMode="auto">
          <a:xfrm>
            <a:off x="1920875" y="1443038"/>
            <a:ext cx="4598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400" b="1"/>
              <a:t>Общо развитие</a:t>
            </a:r>
            <a:r>
              <a:rPr lang="fi-FI" sz="1400" b="1"/>
              <a:t> (</a:t>
            </a:r>
            <a:r>
              <a:rPr lang="bg-BG" sz="1400" b="1"/>
              <a:t>претеглено средно аритметично</a:t>
            </a:r>
            <a:r>
              <a:rPr lang="fi-FI" sz="1400" b="1"/>
              <a:t>)</a:t>
            </a:r>
          </a:p>
        </p:txBody>
      </p:sp>
      <p:sp>
        <p:nvSpPr>
          <p:cNvPr id="65543" name="Tekstikehys 9"/>
          <p:cNvSpPr txBox="1">
            <a:spLocks noChangeArrowheads="1"/>
          </p:cNvSpPr>
          <p:nvPr/>
        </p:nvSpPr>
        <p:spPr bwMode="auto">
          <a:xfrm>
            <a:off x="6367463" y="3292475"/>
            <a:ext cx="272415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400"/>
              <a:t>Фирми финансирани от</a:t>
            </a:r>
            <a:r>
              <a:rPr lang="fi-FI" sz="1400"/>
              <a:t> Tekes </a:t>
            </a:r>
          </a:p>
        </p:txBody>
      </p:sp>
      <p:sp>
        <p:nvSpPr>
          <p:cNvPr id="65544" name="Tekstikehys 10"/>
          <p:cNvSpPr txBox="1">
            <a:spLocks noChangeArrowheads="1"/>
          </p:cNvSpPr>
          <p:nvPr/>
        </p:nvSpPr>
        <p:spPr bwMode="auto">
          <a:xfrm>
            <a:off x="6367463" y="3613150"/>
            <a:ext cx="20066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800"/>
              <a:t>Общо население</a:t>
            </a:r>
            <a:endParaRPr lang="fi-FI" sz="1800"/>
          </a:p>
        </p:txBody>
      </p:sp>
      <p:sp>
        <p:nvSpPr>
          <p:cNvPr id="65545" name="Tekstikehys 11"/>
          <p:cNvSpPr txBox="1">
            <a:spLocks noChangeArrowheads="1"/>
          </p:cNvSpPr>
          <p:nvPr/>
        </p:nvSpPr>
        <p:spPr bwMode="auto">
          <a:xfrm>
            <a:off x="6364288" y="3948113"/>
            <a:ext cx="2462212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400"/>
              <a:t>Други участници</a:t>
            </a:r>
            <a:r>
              <a:rPr lang="fi-FI" sz="1400"/>
              <a:t> –</a:t>
            </a:r>
            <a:r>
              <a:rPr lang="bg-BG" sz="1400"/>
              <a:t> </a:t>
            </a:r>
          </a:p>
          <a:p>
            <a:r>
              <a:rPr lang="bg-BG" sz="1400"/>
              <a:t>без финансиране от</a:t>
            </a:r>
            <a:r>
              <a:rPr lang="fi-FI" sz="1400"/>
              <a:t> Tekes</a:t>
            </a:r>
            <a:r>
              <a:rPr lang="fi-FI" sz="1800"/>
              <a:t> </a:t>
            </a:r>
          </a:p>
        </p:txBody>
      </p:sp>
      <p:sp>
        <p:nvSpPr>
          <p:cNvPr id="65546" name="Tekstin paikkamerkki 2"/>
          <p:cNvSpPr txBox="1">
            <a:spLocks/>
          </p:cNvSpPr>
          <p:nvPr/>
        </p:nvSpPr>
        <p:spPr bwMode="auto">
          <a:xfrm>
            <a:off x="511175" y="1125538"/>
            <a:ext cx="7848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bg-BG" sz="2000" b="1">
                <a:solidFill>
                  <a:srgbClr val="0083CD"/>
                </a:solidFill>
              </a:rPr>
              <a:t>Фирми финансирани от</a:t>
            </a:r>
            <a:r>
              <a:rPr lang="fi-FI" sz="2000" b="1">
                <a:solidFill>
                  <a:srgbClr val="0083CD"/>
                </a:solidFill>
              </a:rPr>
              <a:t> Tekes </a:t>
            </a:r>
            <a:r>
              <a:rPr lang="bg-BG" sz="2000" b="1">
                <a:solidFill>
                  <a:srgbClr val="0083CD"/>
                </a:solidFill>
              </a:rPr>
              <a:t>през</a:t>
            </a:r>
            <a:r>
              <a:rPr lang="fi-FI" sz="2000" b="1">
                <a:solidFill>
                  <a:srgbClr val="0083CD"/>
                </a:solidFill>
              </a:rPr>
              <a:t> 2001</a:t>
            </a:r>
            <a:r>
              <a:rPr lang="bg-BG" sz="2000" b="1">
                <a:solidFill>
                  <a:srgbClr val="0083CD"/>
                </a:solidFill>
              </a:rPr>
              <a:t> г.</a:t>
            </a:r>
            <a:r>
              <a:rPr lang="fi-FI" sz="2000" b="1">
                <a:solidFill>
                  <a:srgbClr val="0083CD"/>
                </a:solidFill>
              </a:rPr>
              <a:t> (2001</a:t>
            </a:r>
            <a:r>
              <a:rPr lang="bg-BG" sz="2000" b="1">
                <a:solidFill>
                  <a:srgbClr val="0083CD"/>
                </a:solidFill>
              </a:rPr>
              <a:t> г.</a:t>
            </a:r>
            <a:r>
              <a:rPr lang="fi-FI" sz="2000" b="1">
                <a:solidFill>
                  <a:srgbClr val="0083CD"/>
                </a:solidFill>
              </a:rPr>
              <a:t> = 100)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Otsikko 9"/>
          <p:cNvSpPr>
            <a:spLocks noGrp="1"/>
          </p:cNvSpPr>
          <p:nvPr>
            <p:ph type="title"/>
          </p:nvPr>
        </p:nvSpPr>
        <p:spPr>
          <a:xfrm>
            <a:off x="323850" y="333375"/>
            <a:ext cx="7847013" cy="666849"/>
          </a:xfrm>
        </p:spPr>
        <p:txBody>
          <a:bodyPr>
            <a:spAutoFit/>
          </a:bodyPr>
          <a:lstStyle/>
          <a:p>
            <a:pPr>
              <a:lnSpc>
                <a:spcPts val="2600"/>
              </a:lnSpc>
              <a:spcAft>
                <a:spcPts val="600"/>
              </a:spcAft>
            </a:pPr>
            <a:r>
              <a:rPr lang="bg-BG" sz="2800" dirty="0" smtClean="0"/>
              <a:t>Въздействия</a:t>
            </a:r>
            <a:r>
              <a:rPr lang="en-GB" sz="2800" dirty="0" smtClean="0"/>
              <a:t>: </a:t>
            </a:r>
            <a:r>
              <a:rPr lang="bg-BG" sz="2800" dirty="0" smtClean="0"/>
              <a:t>Стартиращи компании </a:t>
            </a:r>
            <a:r>
              <a:rPr lang="en-US" sz="2800" dirty="0" smtClean="0"/>
              <a:t>(start-up)</a:t>
            </a:r>
            <a:r>
              <a:rPr lang="bg-BG" sz="2800" dirty="0" smtClean="0"/>
              <a:t>, финансирани от </a:t>
            </a:r>
            <a:r>
              <a:rPr lang="en-GB" sz="2800" dirty="0" err="1" smtClean="0"/>
              <a:t>Tekes</a:t>
            </a:r>
            <a:r>
              <a:rPr lang="en-GB" sz="2800" dirty="0" smtClean="0"/>
              <a:t> </a:t>
            </a:r>
            <a:r>
              <a:rPr lang="bg-BG" sz="2800" dirty="0" smtClean="0"/>
              <a:t>растат бързо и успешно  </a:t>
            </a:r>
            <a:endParaRPr lang="en-GB" sz="2800" dirty="0" smtClean="0"/>
          </a:p>
        </p:txBody>
      </p:sp>
      <p:sp>
        <p:nvSpPr>
          <p:cNvPr id="18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57200" y="1655763"/>
            <a:ext cx="3924300" cy="4686300"/>
          </a:xfrm>
          <a:solidFill>
            <a:srgbClr val="FFFFFF"/>
          </a:solidFill>
        </p:spPr>
        <p:txBody>
          <a:bodyPr>
            <a:spAutoFit/>
          </a:bodyPr>
          <a:lstStyle/>
          <a:p>
            <a:pPr marL="0" indent="0">
              <a:spcAft>
                <a:spcPts val="300"/>
              </a:spcAft>
              <a:buFont typeface="Wingdings" pitchFamily="2" charset="2"/>
              <a:buNone/>
            </a:pPr>
            <a:r>
              <a:rPr lang="bg-BG" sz="1800" dirty="0" smtClean="0"/>
              <a:t>Списание </a:t>
            </a:r>
            <a:r>
              <a:rPr lang="en-GB" sz="1800" dirty="0" smtClean="0"/>
              <a:t>Wired </a:t>
            </a:r>
            <a:r>
              <a:rPr lang="bg-BG" sz="1800" dirty="0" smtClean="0"/>
              <a:t>класира най-горещите стартиращи компании в Европа през </a:t>
            </a:r>
            <a:r>
              <a:rPr lang="en-GB" sz="1800" dirty="0" smtClean="0"/>
              <a:t> 2012</a:t>
            </a:r>
            <a:r>
              <a:rPr lang="bg-BG" sz="1800" dirty="0" smtClean="0"/>
              <a:t> г</a:t>
            </a:r>
            <a:r>
              <a:rPr lang="en-GB" sz="1800" dirty="0" smtClean="0"/>
              <a:t>. </a:t>
            </a:r>
            <a:r>
              <a:rPr lang="en-GB" sz="1800" dirty="0" err="1" smtClean="0"/>
              <a:t>Tekes</a:t>
            </a:r>
            <a:r>
              <a:rPr lang="en-GB" sz="1800" dirty="0" smtClean="0"/>
              <a:t> </a:t>
            </a:r>
            <a:r>
              <a:rPr lang="bg-BG" sz="1800" dirty="0" smtClean="0"/>
              <a:t>е предоставила финансиране на всичките финландски компании, споменати в класацията:  </a:t>
            </a:r>
            <a:endParaRPr lang="en-GB" sz="1800" dirty="0" smtClean="0">
              <a:cs typeface="Arial" charset="0"/>
            </a:endParaRPr>
          </a:p>
          <a:p>
            <a:pPr marL="0" indent="0">
              <a:spcAft>
                <a:spcPts val="300"/>
              </a:spcAft>
              <a:buFont typeface="Arial" charset="0"/>
              <a:buChar char="•"/>
            </a:pPr>
            <a:r>
              <a:rPr lang="fi-FI" sz="1600" dirty="0" smtClean="0">
                <a:ea typeface="Calibri" pitchFamily="34" charset="0"/>
                <a:cs typeface="Arial" charset="0"/>
              </a:rPr>
              <a:t>Ovelin</a:t>
            </a:r>
          </a:p>
          <a:p>
            <a:pPr marL="0" indent="0">
              <a:spcAft>
                <a:spcPts val="300"/>
              </a:spcAft>
              <a:buFont typeface="Arial" charset="0"/>
              <a:buChar char="•"/>
            </a:pPr>
            <a:r>
              <a:rPr lang="fi-FI" sz="1600" dirty="0" smtClean="0">
                <a:ea typeface="Calibri" pitchFamily="34" charset="0"/>
                <a:cs typeface="Arial" charset="0"/>
              </a:rPr>
              <a:t>Kiosked </a:t>
            </a:r>
          </a:p>
          <a:p>
            <a:pPr marL="0" indent="0">
              <a:spcAft>
                <a:spcPts val="300"/>
              </a:spcAft>
              <a:buFont typeface="Arial" charset="0"/>
              <a:buChar char="•"/>
            </a:pPr>
            <a:r>
              <a:rPr lang="fi-FI" sz="1600" dirty="0" smtClean="0">
                <a:ea typeface="Calibri" pitchFamily="34" charset="0"/>
                <a:cs typeface="Arial" charset="0"/>
              </a:rPr>
              <a:t>Tinkercad </a:t>
            </a:r>
          </a:p>
          <a:p>
            <a:pPr marL="0" indent="0">
              <a:spcAft>
                <a:spcPts val="300"/>
              </a:spcAft>
              <a:buFont typeface="Arial" charset="0"/>
              <a:buChar char="•"/>
            </a:pPr>
            <a:r>
              <a:rPr lang="fi-FI" sz="1600" dirty="0" smtClean="0">
                <a:ea typeface="Calibri" pitchFamily="34" charset="0"/>
                <a:cs typeface="Arial" charset="0"/>
              </a:rPr>
              <a:t>Audiodraft </a:t>
            </a:r>
          </a:p>
          <a:p>
            <a:pPr marL="0" indent="0">
              <a:spcAft>
                <a:spcPts val="300"/>
              </a:spcAft>
              <a:buFont typeface="Arial" charset="0"/>
              <a:buChar char="•"/>
            </a:pPr>
            <a:r>
              <a:rPr lang="fi-FI" sz="1600" dirty="0" smtClean="0">
                <a:ea typeface="Calibri" pitchFamily="34" charset="0"/>
                <a:cs typeface="Arial" charset="0"/>
              </a:rPr>
              <a:t>Grand Cru</a:t>
            </a:r>
          </a:p>
          <a:p>
            <a:pPr marL="0" indent="0">
              <a:spcAft>
                <a:spcPts val="300"/>
              </a:spcAft>
              <a:buFont typeface="Arial" charset="0"/>
              <a:buChar char="•"/>
            </a:pPr>
            <a:r>
              <a:rPr lang="fi-FI" sz="1600" dirty="0" smtClean="0">
                <a:ea typeface="Calibri" pitchFamily="34" charset="0"/>
                <a:cs typeface="Arial" charset="0"/>
              </a:rPr>
              <a:t>Mendor </a:t>
            </a:r>
          </a:p>
          <a:p>
            <a:pPr marL="0" indent="0">
              <a:spcAft>
                <a:spcPts val="300"/>
              </a:spcAft>
              <a:buFont typeface="Arial" charset="0"/>
              <a:buChar char="•"/>
            </a:pPr>
            <a:r>
              <a:rPr lang="fi-FI" sz="1600" dirty="0" smtClean="0">
                <a:ea typeface="Calibri" pitchFamily="34" charset="0"/>
                <a:cs typeface="Arial" charset="0"/>
              </a:rPr>
              <a:t>Powerkiss</a:t>
            </a:r>
          </a:p>
          <a:p>
            <a:pPr marL="0" indent="0">
              <a:spcAft>
                <a:spcPts val="300"/>
              </a:spcAft>
              <a:buFont typeface="Arial" charset="0"/>
              <a:buChar char="•"/>
            </a:pPr>
            <a:r>
              <a:rPr lang="fi-FI" sz="1600" dirty="0" smtClean="0">
                <a:ea typeface="Calibri" pitchFamily="34" charset="0"/>
                <a:cs typeface="Arial" charset="0"/>
              </a:rPr>
              <a:t>Steam Republic</a:t>
            </a:r>
          </a:p>
          <a:p>
            <a:pPr marL="0" indent="0">
              <a:spcAft>
                <a:spcPts val="300"/>
              </a:spcAft>
              <a:buFont typeface="Arial" charset="0"/>
              <a:buChar char="•"/>
            </a:pPr>
            <a:r>
              <a:rPr lang="fi-FI" sz="1600" dirty="0" smtClean="0">
                <a:ea typeface="Calibri" pitchFamily="34" charset="0"/>
                <a:cs typeface="Arial" charset="0"/>
              </a:rPr>
              <a:t>Thirdpresence</a:t>
            </a:r>
          </a:p>
          <a:p>
            <a:pPr marL="0" indent="0">
              <a:spcAft>
                <a:spcPts val="300"/>
              </a:spcAft>
              <a:buFont typeface="Arial" charset="0"/>
              <a:buChar char="•"/>
            </a:pPr>
            <a:r>
              <a:rPr lang="fi-FI" sz="1600" dirty="0" smtClean="0">
                <a:ea typeface="Calibri" pitchFamily="34" charset="0"/>
                <a:cs typeface="Arial" charset="0"/>
              </a:rPr>
              <a:t>Grey Area </a:t>
            </a:r>
            <a:r>
              <a:rPr lang="fi-FI" sz="1400" dirty="0" smtClean="0">
                <a:ea typeface="Calibri" pitchFamily="34" charset="0"/>
                <a:cs typeface="Arial" charset="0"/>
              </a:rPr>
              <a:t>(</a:t>
            </a:r>
            <a:r>
              <a:rPr lang="bg-BG" sz="1400" dirty="0" smtClean="0">
                <a:cs typeface="Arial" charset="0"/>
              </a:rPr>
              <a:t>също се класира високо през</a:t>
            </a:r>
            <a:r>
              <a:rPr lang="fi-FI" sz="1400" dirty="0" smtClean="0">
                <a:ea typeface="Calibri" pitchFamily="34" charset="0"/>
                <a:cs typeface="Calibri" pitchFamily="34" charset="0"/>
              </a:rPr>
              <a:t> 2011</a:t>
            </a:r>
            <a:r>
              <a:rPr lang="bg-BG" sz="1400" dirty="0" smtClean="0">
                <a:cs typeface="Arial" charset="0"/>
              </a:rPr>
              <a:t> г.</a:t>
            </a:r>
            <a:r>
              <a:rPr lang="fi-FI" sz="1400" dirty="0" smtClean="0">
                <a:ea typeface="Calibri" pitchFamily="34" charset="0"/>
                <a:cs typeface="Calibri" pitchFamily="34" charset="0"/>
              </a:rPr>
              <a:t>)</a:t>
            </a:r>
            <a:endParaRPr lang="en-GB" sz="1400" dirty="0" smtClean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22" name="Sisällön paikkamerkki 21"/>
          <p:cNvSpPr>
            <a:spLocks noGrp="1"/>
          </p:cNvSpPr>
          <p:nvPr>
            <p:ph sz="half" idx="2"/>
          </p:nvPr>
        </p:nvSpPr>
        <p:spPr>
          <a:xfrm>
            <a:off x="4456113" y="1655763"/>
            <a:ext cx="3849687" cy="4654550"/>
          </a:xfrm>
        </p:spPr>
        <p:txBody>
          <a:bodyPr>
            <a:spAutoFit/>
          </a:bodyPr>
          <a:lstStyle/>
          <a:p>
            <a:pPr marL="0" indent="0">
              <a:spcAft>
                <a:spcPts val="300"/>
              </a:spcAft>
              <a:buFont typeface="Wingdings" pitchFamily="2" charset="2"/>
              <a:buNone/>
            </a:pPr>
            <a:r>
              <a:rPr lang="en-GB" sz="1800" dirty="0" smtClean="0"/>
              <a:t>43 </a:t>
            </a:r>
            <a:r>
              <a:rPr lang="bg-BG" sz="1800" dirty="0" smtClean="0"/>
              <a:t>от</a:t>
            </a:r>
            <a:r>
              <a:rPr lang="en-GB" sz="1800" dirty="0" smtClean="0"/>
              <a:t> 50 </a:t>
            </a:r>
            <a:r>
              <a:rPr lang="bg-BG" sz="1800" dirty="0" smtClean="0"/>
              <a:t>топ компании в класацията на </a:t>
            </a:r>
            <a:r>
              <a:rPr lang="en-GB" sz="1800" dirty="0" smtClean="0"/>
              <a:t>Deloitte Technology Fast 50 Finland </a:t>
            </a:r>
            <a:r>
              <a:rPr lang="bg-BG" sz="1800" dirty="0" smtClean="0"/>
              <a:t>са получили финансиране от </a:t>
            </a:r>
            <a:r>
              <a:rPr lang="en-GB" sz="1800" dirty="0" err="1" smtClean="0"/>
              <a:t>Tekes</a:t>
            </a:r>
            <a:r>
              <a:rPr lang="en-GB" sz="1800" dirty="0" smtClean="0"/>
              <a:t>, </a:t>
            </a:r>
            <a:r>
              <a:rPr lang="bg-BG" sz="1800" dirty="0" smtClean="0"/>
              <a:t>между тях десетте най-бързо растящи компании:  </a:t>
            </a:r>
            <a:endParaRPr lang="en-GB" sz="1800" dirty="0" smtClean="0">
              <a:ea typeface="Times New Roman" pitchFamily="18" charset="0"/>
              <a:cs typeface="Arial" charset="0"/>
            </a:endParaRPr>
          </a:p>
          <a:p>
            <a:pPr marL="0" indent="0" eaLnBrk="0" hangingPunct="0">
              <a:spcAft>
                <a:spcPts val="300"/>
              </a:spcAft>
              <a:buClr>
                <a:schemeClr val="tx1"/>
              </a:buClr>
              <a:buFont typeface="Arial" charset="0"/>
              <a:buAutoNum type="arabicPeriod"/>
            </a:pPr>
            <a:r>
              <a:rPr lang="en-GB" sz="1600" dirty="0" err="1" smtClean="0">
                <a:ea typeface="Times New Roman" pitchFamily="18" charset="0"/>
                <a:cs typeface="Arial" charset="0"/>
              </a:rPr>
              <a:t>Confidex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ea typeface="Times New Roman" pitchFamily="18" charset="0"/>
                <a:cs typeface="Arial" charset="0"/>
              </a:rPr>
              <a:t>Oy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(5,513 %)</a:t>
            </a:r>
          </a:p>
          <a:p>
            <a:pPr marL="0" indent="0" eaLnBrk="0" hangingPunct="0">
              <a:spcAft>
                <a:spcPts val="300"/>
              </a:spcAft>
              <a:buClr>
                <a:schemeClr val="tx1"/>
              </a:buClr>
              <a:buFont typeface="Arial" charset="0"/>
              <a:buAutoNum type="arabicPeriod"/>
            </a:pPr>
            <a:r>
              <a:rPr lang="en-GB" sz="1600" dirty="0" err="1" smtClean="0">
                <a:ea typeface="Times New Roman" pitchFamily="18" charset="0"/>
                <a:cs typeface="Arial" charset="0"/>
              </a:rPr>
              <a:t>Snoobi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ea typeface="Times New Roman" pitchFamily="18" charset="0"/>
                <a:cs typeface="Arial" charset="0"/>
              </a:rPr>
              <a:t>Oy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(4,652 %)</a:t>
            </a:r>
          </a:p>
          <a:p>
            <a:pPr marL="0" indent="0" eaLnBrk="0" hangingPunct="0">
              <a:spcAft>
                <a:spcPts val="300"/>
              </a:spcAft>
              <a:buClr>
                <a:schemeClr val="tx1"/>
              </a:buClr>
              <a:buFont typeface="Arial" charset="0"/>
              <a:buAutoNum type="arabicPeriod"/>
            </a:pPr>
            <a:r>
              <a:rPr lang="en-GB" sz="1600" dirty="0" smtClean="0">
                <a:ea typeface="Times New Roman" pitchFamily="18" charset="0"/>
                <a:cs typeface="Arial" charset="0"/>
              </a:rPr>
              <a:t>Analyse</a:t>
            </a:r>
            <a:r>
              <a:rPr lang="en-GB" sz="1800" dirty="0" smtClean="0">
                <a:ea typeface="Times New Roman" pitchFamily="18" charset="0"/>
                <a:cs typeface="Arial" charset="0"/>
              </a:rPr>
              <a:t>²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(4,068 %)</a:t>
            </a:r>
          </a:p>
          <a:p>
            <a:pPr marL="0" indent="0" eaLnBrk="0" hangingPunct="0">
              <a:spcAft>
                <a:spcPts val="300"/>
              </a:spcAft>
              <a:buClr>
                <a:schemeClr val="tx1"/>
              </a:buClr>
              <a:buFont typeface="Arial" charset="0"/>
              <a:buAutoNum type="arabicPeriod"/>
            </a:pPr>
            <a:r>
              <a:rPr lang="en-GB" sz="1600" dirty="0" err="1" smtClean="0">
                <a:ea typeface="Times New Roman" pitchFamily="18" charset="0"/>
                <a:cs typeface="Arial" charset="0"/>
              </a:rPr>
              <a:t>Uoma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ea typeface="Times New Roman" pitchFamily="18" charset="0"/>
                <a:cs typeface="Arial" charset="0"/>
              </a:rPr>
              <a:t>Oy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(3,015 %)</a:t>
            </a:r>
          </a:p>
          <a:p>
            <a:pPr marL="0" indent="0" eaLnBrk="0" hangingPunct="0">
              <a:spcAft>
                <a:spcPts val="300"/>
              </a:spcAft>
              <a:buClr>
                <a:schemeClr val="tx1"/>
              </a:buClr>
              <a:buFont typeface="Arial" charset="0"/>
              <a:buAutoNum type="arabicPeriod"/>
            </a:pPr>
            <a:r>
              <a:rPr lang="en-GB" sz="1600" dirty="0" err="1" smtClean="0">
                <a:ea typeface="Times New Roman" pitchFamily="18" charset="0"/>
                <a:cs typeface="Arial" charset="0"/>
              </a:rPr>
              <a:t>Klikkicom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ea typeface="Times New Roman" pitchFamily="18" charset="0"/>
                <a:cs typeface="Arial" charset="0"/>
              </a:rPr>
              <a:t>Oy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(2,308 %)</a:t>
            </a:r>
          </a:p>
          <a:p>
            <a:pPr marL="0" indent="0" eaLnBrk="0" hangingPunct="0">
              <a:spcAft>
                <a:spcPts val="300"/>
              </a:spcAft>
              <a:buClr>
                <a:schemeClr val="tx1"/>
              </a:buClr>
              <a:buFont typeface="Arial" charset="0"/>
              <a:buAutoNum type="arabicPeriod"/>
            </a:pPr>
            <a:r>
              <a:rPr lang="en-GB" sz="1600" dirty="0" err="1" smtClean="0">
                <a:ea typeface="Times New Roman" pitchFamily="18" charset="0"/>
                <a:cs typeface="Arial" charset="0"/>
              </a:rPr>
              <a:t>Sympa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ea typeface="Times New Roman" pitchFamily="18" charset="0"/>
                <a:cs typeface="Arial" charset="0"/>
              </a:rPr>
              <a:t>Oy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(2,177 %)</a:t>
            </a:r>
          </a:p>
          <a:p>
            <a:pPr marL="0" indent="0" eaLnBrk="0" hangingPunct="0">
              <a:spcAft>
                <a:spcPts val="300"/>
              </a:spcAft>
              <a:buClr>
                <a:schemeClr val="tx1"/>
              </a:buClr>
              <a:buFont typeface="Arial" charset="0"/>
              <a:buAutoNum type="arabicPeriod"/>
            </a:pPr>
            <a:r>
              <a:rPr lang="en-GB" sz="1600" dirty="0" err="1" smtClean="0">
                <a:ea typeface="Times New Roman" pitchFamily="18" charset="0"/>
                <a:cs typeface="Arial" charset="0"/>
              </a:rPr>
              <a:t>OptoFidelity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ea typeface="Times New Roman" pitchFamily="18" charset="0"/>
                <a:cs typeface="Arial" charset="0"/>
              </a:rPr>
              <a:t>Oy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(1,738 %) </a:t>
            </a:r>
          </a:p>
          <a:p>
            <a:pPr marL="0" indent="0" eaLnBrk="0" hangingPunct="0">
              <a:spcAft>
                <a:spcPts val="300"/>
              </a:spcAft>
              <a:buClr>
                <a:schemeClr val="tx1"/>
              </a:buClr>
              <a:buFont typeface="Arial" charset="0"/>
              <a:buAutoNum type="arabicPeriod"/>
            </a:pPr>
            <a:r>
              <a:rPr lang="en-GB" sz="1600" dirty="0" err="1" smtClean="0">
                <a:ea typeface="Times New Roman" pitchFamily="18" charset="0"/>
                <a:cs typeface="Arial" charset="0"/>
              </a:rPr>
              <a:t>Endero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ea typeface="Times New Roman" pitchFamily="18" charset="0"/>
                <a:cs typeface="Arial" charset="0"/>
              </a:rPr>
              <a:t>Oy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(1,548 %)</a:t>
            </a:r>
          </a:p>
          <a:p>
            <a:pPr marL="0" indent="0" eaLnBrk="0" hangingPunct="0">
              <a:spcAft>
                <a:spcPts val="300"/>
              </a:spcAft>
              <a:buClr>
                <a:schemeClr val="tx1"/>
              </a:buClr>
              <a:buFont typeface="Arial" charset="0"/>
              <a:buAutoNum type="arabicPeriod"/>
            </a:pPr>
            <a:r>
              <a:rPr lang="en-GB" sz="1600" dirty="0" err="1" smtClean="0">
                <a:ea typeface="Times New Roman" pitchFamily="18" charset="0"/>
                <a:cs typeface="Arial" charset="0"/>
              </a:rPr>
              <a:t>Netvisor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ea typeface="Times New Roman" pitchFamily="18" charset="0"/>
                <a:cs typeface="Arial" charset="0"/>
              </a:rPr>
              <a:t>Oy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(1,532 %)</a:t>
            </a:r>
          </a:p>
          <a:p>
            <a:pPr marL="0" indent="0" eaLnBrk="0" hangingPunct="0">
              <a:spcAft>
                <a:spcPts val="300"/>
              </a:spcAft>
              <a:buClr>
                <a:schemeClr val="tx1"/>
              </a:buClr>
              <a:buFont typeface="Arial" charset="0"/>
              <a:buAutoNum type="arabicPeriod"/>
            </a:pPr>
            <a:r>
              <a:rPr lang="en-GB" sz="1600" dirty="0" err="1" smtClean="0">
                <a:ea typeface="Times New Roman" pitchFamily="18" charset="0"/>
                <a:cs typeface="Arial" charset="0"/>
              </a:rPr>
              <a:t>Beneq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ea typeface="Times New Roman" pitchFamily="18" charset="0"/>
                <a:cs typeface="Arial" charset="0"/>
              </a:rPr>
              <a:t>Oy</a:t>
            </a:r>
            <a:r>
              <a:rPr lang="en-GB" sz="1600" dirty="0" smtClean="0">
                <a:ea typeface="Times New Roman" pitchFamily="18" charset="0"/>
                <a:cs typeface="Arial" charset="0"/>
              </a:rPr>
              <a:t> (1,090 %)</a:t>
            </a:r>
            <a:br>
              <a:rPr lang="en-GB" sz="1600" dirty="0" smtClean="0">
                <a:ea typeface="Times New Roman" pitchFamily="18" charset="0"/>
                <a:cs typeface="Arial" charset="0"/>
              </a:rPr>
            </a:br>
            <a:r>
              <a:rPr lang="en-GB" sz="1400" dirty="0" smtClean="0">
                <a:ea typeface="Times New Roman" pitchFamily="18" charset="0"/>
                <a:cs typeface="Arial" charset="0"/>
              </a:rPr>
              <a:t>(</a:t>
            </a:r>
            <a:r>
              <a:rPr lang="bg-BG" sz="1400" dirty="0" smtClean="0">
                <a:cs typeface="Arial" charset="0"/>
              </a:rPr>
              <a:t>в скоби увеличението на оборота за пет години) </a:t>
            </a:r>
            <a:r>
              <a:rPr lang="bg-BG" sz="1400" dirty="0" smtClean="0"/>
              <a:t> </a:t>
            </a:r>
            <a:endParaRPr lang="en-GB" sz="1400" dirty="0" smtClean="0"/>
          </a:p>
        </p:txBody>
      </p:sp>
      <p:sp>
        <p:nvSpPr>
          <p:cNvPr id="66564" name="Päivämäärän paikkamerkki 2"/>
          <p:cNvSpPr>
            <a:spLocks noGrp="1"/>
          </p:cNvSpPr>
          <p:nvPr>
            <p:ph type="dt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GB"/>
              <a:t>08-2012</a:t>
            </a:r>
          </a:p>
        </p:txBody>
      </p:sp>
      <p:sp>
        <p:nvSpPr>
          <p:cNvPr id="66565" name="Alatunnisteen paikkamerkki 3"/>
          <p:cNvSpPr>
            <a:spLocks noGrp="1"/>
          </p:cNvSpPr>
          <p:nvPr>
            <p:ph type="ftr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GB" smtClean="0"/>
              <a:t>DM 928485</a:t>
            </a:r>
          </a:p>
        </p:txBody>
      </p:sp>
      <p:pic>
        <p:nvPicPr>
          <p:cNvPr id="66566" name="Picture 2" descr="Technology Fast 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3700" y="3429000"/>
            <a:ext cx="1466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4600" y="3429000"/>
            <a:ext cx="17907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450850" y="188913"/>
            <a:ext cx="8242300" cy="1143000"/>
          </a:xfrm>
        </p:spPr>
        <p:txBody>
          <a:bodyPr/>
          <a:lstStyle/>
          <a:p>
            <a:r>
              <a:rPr lang="bg-BG" smtClean="0"/>
              <a:t>Въздействия</a:t>
            </a:r>
            <a:r>
              <a:rPr lang="fi-FI" smtClean="0"/>
              <a:t>: Tekes </a:t>
            </a:r>
            <a:r>
              <a:rPr lang="bg-BG" smtClean="0"/>
              <a:t>допринася за различни видове иновации</a:t>
            </a:r>
            <a:endParaRPr lang="fi-FI" smtClean="0"/>
          </a:p>
        </p:txBody>
      </p:sp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107504" y="1052513"/>
            <a:ext cx="8431659" cy="5805487"/>
            <a:chOff x="116772" y="1052736"/>
            <a:chExt cx="9134219" cy="5805264"/>
          </a:xfrm>
        </p:grpSpPr>
        <p:pic>
          <p:nvPicPr>
            <p:cNvPr id="6861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6499" y="1052736"/>
              <a:ext cx="8834492" cy="5805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14" name="Oval 4"/>
            <p:cNvSpPr>
              <a:spLocks noChangeArrowheads="1"/>
            </p:cNvSpPr>
            <p:nvPr/>
          </p:nvSpPr>
          <p:spPr bwMode="auto">
            <a:xfrm>
              <a:off x="6825207" y="2060848"/>
              <a:ext cx="1080119" cy="288032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bg-BG"/>
            </a:p>
          </p:txBody>
        </p:sp>
        <p:sp>
          <p:nvSpPr>
            <p:cNvPr id="68615" name="Oval 5"/>
            <p:cNvSpPr>
              <a:spLocks noChangeArrowheads="1"/>
            </p:cNvSpPr>
            <p:nvPr/>
          </p:nvSpPr>
          <p:spPr bwMode="auto">
            <a:xfrm>
              <a:off x="6825210" y="3284984"/>
              <a:ext cx="1080119" cy="288032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bg-BG"/>
            </a:p>
          </p:txBody>
        </p:sp>
        <p:sp>
          <p:nvSpPr>
            <p:cNvPr id="68616" name="Rectangle 7"/>
            <p:cNvSpPr>
              <a:spLocks noChangeArrowheads="1"/>
            </p:cNvSpPr>
            <p:nvPr/>
          </p:nvSpPr>
          <p:spPr bwMode="auto">
            <a:xfrm>
              <a:off x="116772" y="6398437"/>
              <a:ext cx="8834495" cy="246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bg-BG" sz="1000" i="1" dirty="0"/>
                <a:t>Източник:</a:t>
              </a:r>
              <a:r>
                <a:rPr lang="en-GB" sz="1000" dirty="0"/>
                <a:t> VTT SFINNO™ -</a:t>
              </a:r>
              <a:r>
                <a:rPr lang="bg-BG" sz="1000" dirty="0"/>
                <a:t>база данни</a:t>
              </a:r>
              <a:r>
                <a:rPr lang="en-GB" sz="1000" dirty="0"/>
                <a:t>, 1985 - 2007 (N = 852). </a:t>
              </a:r>
              <a:r>
                <a:rPr lang="bg-BG" sz="1000" dirty="0"/>
                <a:t>Забележка</a:t>
              </a:r>
              <a:r>
                <a:rPr lang="en-GB" sz="1000" dirty="0"/>
                <a:t>: </a:t>
              </a:r>
              <a:r>
                <a:rPr lang="bg-BG" sz="1000" dirty="0"/>
                <a:t>На базата на отговори на </a:t>
              </a:r>
              <a:r>
                <a:rPr lang="bg-BG" sz="1000" dirty="0" smtClean="0"/>
                <a:t>въпросник. </a:t>
              </a:r>
              <a:endParaRPr lang="fi-FI" sz="1000" dirty="0"/>
            </a:p>
          </p:txBody>
        </p:sp>
      </p:grpSp>
      <p:sp>
        <p:nvSpPr>
          <p:cNvPr id="68611" name="Oval 4"/>
          <p:cNvSpPr>
            <a:spLocks noChangeArrowheads="1"/>
          </p:cNvSpPr>
          <p:nvPr/>
        </p:nvSpPr>
        <p:spPr bwMode="auto">
          <a:xfrm>
            <a:off x="3563938" y="2060575"/>
            <a:ext cx="996950" cy="28892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bg-BG"/>
          </a:p>
        </p:txBody>
      </p:sp>
      <p:sp>
        <p:nvSpPr>
          <p:cNvPr id="68612" name="Oval 5"/>
          <p:cNvSpPr>
            <a:spLocks noChangeArrowheads="1"/>
          </p:cNvSpPr>
          <p:nvPr/>
        </p:nvSpPr>
        <p:spPr bwMode="auto">
          <a:xfrm>
            <a:off x="3563938" y="3284538"/>
            <a:ext cx="996950" cy="28892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bg-BG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Otsikko 1"/>
          <p:cNvSpPr>
            <a:spLocks noGrp="1"/>
          </p:cNvSpPr>
          <p:nvPr>
            <p:ph type="title"/>
          </p:nvPr>
        </p:nvSpPr>
        <p:spPr>
          <a:xfrm>
            <a:off x="323850" y="0"/>
            <a:ext cx="7847013" cy="692150"/>
          </a:xfrm>
        </p:spPr>
        <p:txBody>
          <a:bodyPr/>
          <a:lstStyle/>
          <a:p>
            <a:r>
              <a:rPr lang="bg-BG" sz="3600" dirty="0" smtClean="0"/>
              <a:t>Подхода на </a:t>
            </a:r>
            <a:r>
              <a:rPr lang="en-US" sz="3600" dirty="0" err="1" smtClean="0"/>
              <a:t>Tekes</a:t>
            </a:r>
            <a:endParaRPr lang="en-US" sz="3600" dirty="0" smtClean="0"/>
          </a:p>
        </p:txBody>
      </p:sp>
      <p:sp>
        <p:nvSpPr>
          <p:cNvPr id="69634" name="Sisällön paikkamerkki 2"/>
          <p:cNvSpPr>
            <a:spLocks noGrp="1"/>
          </p:cNvSpPr>
          <p:nvPr>
            <p:ph type="body" idx="4294967295"/>
          </p:nvPr>
        </p:nvSpPr>
        <p:spPr>
          <a:xfrm>
            <a:off x="323850" y="692150"/>
            <a:ext cx="7847013" cy="59055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sz="1400" b="1" dirty="0" smtClean="0">
                <a:solidFill>
                  <a:srgbClr val="000000"/>
                </a:solidFill>
              </a:rPr>
              <a:t>Финансирането на </a:t>
            </a:r>
            <a:r>
              <a:rPr lang="en-US" sz="1400" b="1" dirty="0" err="1" smtClean="0">
                <a:solidFill>
                  <a:srgbClr val="000000"/>
                </a:solidFill>
              </a:rPr>
              <a:t>Tekes</a:t>
            </a:r>
            <a:r>
              <a:rPr lang="en-US" sz="1400" b="1" dirty="0" smtClean="0">
                <a:solidFill>
                  <a:srgbClr val="000000"/>
                </a:solidFill>
              </a:rPr>
              <a:t> </a:t>
            </a:r>
            <a:r>
              <a:rPr lang="bg-BG" sz="1400" b="1" dirty="0" smtClean="0">
                <a:solidFill>
                  <a:srgbClr val="000000"/>
                </a:solidFill>
              </a:rPr>
              <a:t>е поемане на </a:t>
            </a:r>
            <a:r>
              <a:rPr lang="bg-BG" sz="1400" b="1" dirty="0" smtClean="0">
                <a:solidFill>
                  <a:srgbClr val="000000"/>
                </a:solidFill>
              </a:rPr>
              <a:t>риск: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r>
              <a:rPr lang="bg-BG" sz="1400" dirty="0" smtClean="0">
                <a:solidFill>
                  <a:srgbClr val="000000"/>
                </a:solidFill>
              </a:rPr>
              <a:t>Поемаме повече риск от частните финансисти, ако рисковете са 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bg-BG" sz="1400" dirty="0" smtClean="0">
                <a:solidFill>
                  <a:srgbClr val="000000"/>
                </a:solidFill>
              </a:rPr>
              <a:t>сравними с </a:t>
            </a:r>
            <a:r>
              <a:rPr lang="bg-BG" sz="1400" dirty="0" smtClean="0">
                <a:solidFill>
                  <a:srgbClr val="000000"/>
                </a:solidFill>
              </a:rPr>
              <a:t>бизне</a:t>
            </a:r>
          </a:p>
          <a:p>
            <a:r>
              <a:rPr lang="bg-BG" sz="1400" dirty="0" smtClean="0">
                <a:solidFill>
                  <a:srgbClr val="000000"/>
                </a:solidFill>
              </a:rPr>
              <a:t>с </a:t>
            </a:r>
            <a:r>
              <a:rPr lang="bg-BG" sz="1400" dirty="0" smtClean="0">
                <a:solidFill>
                  <a:srgbClr val="000000"/>
                </a:solidFill>
              </a:rPr>
              <a:t>потенциала.  </a:t>
            </a:r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bg-BG" sz="1400" dirty="0" smtClean="0">
                <a:solidFill>
                  <a:srgbClr val="000000"/>
                </a:solidFill>
              </a:rPr>
              <a:t>Обръщаме се към пазарен неуспех, свързан с наличието на частно първоначално финансиране и финансиране за стартиране.  </a:t>
            </a:r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bg-BG" sz="1400" dirty="0" smtClean="0">
                <a:solidFill>
                  <a:srgbClr val="000000"/>
                </a:solidFill>
              </a:rPr>
              <a:t>Цялата интелектуална собственост, създадена в проекти, финансирани от </a:t>
            </a:r>
            <a:r>
              <a:rPr lang="en-US" sz="1400" dirty="0" err="1" smtClean="0">
                <a:solidFill>
                  <a:srgbClr val="000000"/>
                </a:solidFill>
              </a:rPr>
              <a:t>Tekes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bg-BG" sz="1400" dirty="0" smtClean="0">
                <a:solidFill>
                  <a:srgbClr val="000000"/>
                </a:solidFill>
              </a:rPr>
              <a:t>принадлежи на компаниите и изследователските организации, които са получили финансиране.  </a:t>
            </a:r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bg-BG" sz="1400" dirty="0" smtClean="0">
                <a:solidFill>
                  <a:srgbClr val="000000"/>
                </a:solidFill>
              </a:rPr>
              <a:t>Нашето финансиране не означава, че компанията, която получава финансиране, трябва да разположи своето производство във Финландия.</a:t>
            </a:r>
            <a:endParaRPr lang="en-US" sz="14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bg-BG" sz="1400" b="1" dirty="0" smtClean="0">
                <a:solidFill>
                  <a:srgbClr val="000000"/>
                </a:solidFill>
              </a:rPr>
              <a:t>Конфиденциалност: </a:t>
            </a:r>
            <a:r>
              <a:rPr lang="en-US" sz="1400" b="1" dirty="0" smtClean="0">
                <a:solidFill>
                  <a:srgbClr val="000000"/>
                </a:solidFill>
              </a:rPr>
              <a:t>  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r>
              <a:rPr lang="en-US" sz="1400" dirty="0" err="1" smtClean="0">
                <a:solidFill>
                  <a:srgbClr val="000000"/>
                </a:solidFill>
              </a:rPr>
              <a:t>Tekes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bg-BG" sz="1400" dirty="0" smtClean="0">
                <a:solidFill>
                  <a:srgbClr val="000000"/>
                </a:solidFill>
              </a:rPr>
              <a:t>не разкрива конфиденциална бизнес информация на трети страни.  </a:t>
            </a:r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bg-BG" sz="1400" dirty="0" smtClean="0">
                <a:solidFill>
                  <a:srgbClr val="000000"/>
                </a:solidFill>
              </a:rPr>
              <a:t>Молбите от компании и изследователски организации се оценяват от вътрешни експерти с първокласен бизнес опит.  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Otsikk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9000"/>
          </a:xfrm>
        </p:spPr>
        <p:txBody>
          <a:bodyPr/>
          <a:lstStyle/>
          <a:p>
            <a:r>
              <a:rPr lang="bg-BG" sz="3000" smtClean="0"/>
              <a:t>  </a:t>
            </a:r>
            <a:br>
              <a:rPr lang="bg-BG" sz="3000" smtClean="0"/>
            </a:br>
            <a:r>
              <a:rPr lang="bg-BG" sz="2600" smtClean="0"/>
              <a:t>Съвети </a:t>
            </a:r>
            <a:r>
              <a:rPr lang="bg-BG" sz="2600" dirty="0" smtClean="0"/>
              <a:t>за развитие на иновационна система  </a:t>
            </a:r>
            <a:endParaRPr lang="en-US" sz="2600" dirty="0" smtClean="0"/>
          </a:p>
        </p:txBody>
      </p:sp>
      <p:sp>
        <p:nvSpPr>
          <p:cNvPr id="70658" name="Sisällön paikkamerkki 2"/>
          <p:cNvSpPr>
            <a:spLocks noGrp="1"/>
          </p:cNvSpPr>
          <p:nvPr>
            <p:ph type="body" idx="4294967295"/>
          </p:nvPr>
        </p:nvSpPr>
        <p:spPr>
          <a:xfrm>
            <a:off x="539750" y="620713"/>
            <a:ext cx="7847013" cy="62372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bg-BG" sz="14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00"/>
                </a:solidFill>
              </a:rPr>
              <a:t>1</a:t>
            </a:r>
            <a:r>
              <a:rPr lang="en-US" sz="1400" b="1" dirty="0" smtClean="0">
                <a:solidFill>
                  <a:srgbClr val="000000"/>
                </a:solidFill>
              </a:rPr>
              <a:t>. </a:t>
            </a:r>
            <a:r>
              <a:rPr lang="bg-BG" sz="1400" b="1" dirty="0" smtClean="0">
                <a:solidFill>
                  <a:srgbClr val="000000"/>
                </a:solidFill>
              </a:rPr>
              <a:t>Синхронизация на стратегиите 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bg-BG" sz="1400" dirty="0" smtClean="0">
                <a:solidFill>
                  <a:srgbClr val="000000"/>
                </a:solidFill>
              </a:rPr>
              <a:t>Формиране на стратегията чрез надграждане върху концепциите на ЕС за водещи пазари и модерни технологии;  </a:t>
            </a:r>
            <a:endParaRPr lang="en-US" sz="14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bg-BG" sz="1400" dirty="0" smtClean="0">
                <a:solidFill>
                  <a:srgbClr val="000000"/>
                </a:solidFill>
              </a:rPr>
              <a:t>Оставяне на университетите</a:t>
            </a:r>
            <a:r>
              <a:rPr lang="en-US" sz="1400" dirty="0" smtClean="0">
                <a:solidFill>
                  <a:srgbClr val="000000"/>
                </a:solidFill>
              </a:rPr>
              <a:t>, </a:t>
            </a:r>
            <a:r>
              <a:rPr lang="bg-BG" sz="1400" dirty="0" smtClean="0">
                <a:solidFill>
                  <a:srgbClr val="000000"/>
                </a:solidFill>
              </a:rPr>
              <a:t>промишлените организации и правителствените сектори да дефинират техните стратегически избори чрез използване езика на ЕС за водещи пазари и модерни технологии.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00"/>
                </a:solidFill>
              </a:rPr>
              <a:t>2. </a:t>
            </a:r>
            <a:r>
              <a:rPr lang="bg-BG" sz="1400" b="1" dirty="0" smtClean="0">
                <a:solidFill>
                  <a:srgbClr val="000000"/>
                </a:solidFill>
              </a:rPr>
              <a:t>От изтичане на мозъци към печелене на мозъци  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bg-BG" sz="1400" dirty="0" smtClean="0">
                <a:solidFill>
                  <a:srgbClr val="000000"/>
                </a:solidFill>
              </a:rPr>
              <a:t>Откриване на българския човешки капитал в чужбина  </a:t>
            </a:r>
            <a:endParaRPr lang="en-US" sz="14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bg-BG" sz="1400" dirty="0" smtClean="0">
                <a:solidFill>
                  <a:srgbClr val="000000"/>
                </a:solidFill>
              </a:rPr>
              <a:t>Дефиниране и изграждане на нуждите от висококвалифициран човешки капитал  </a:t>
            </a:r>
            <a:endParaRPr lang="en-US" sz="14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bg-BG" sz="1400" dirty="0" smtClean="0">
                <a:solidFill>
                  <a:srgbClr val="000000"/>
                </a:solidFill>
              </a:rPr>
              <a:t>Привличане на човешкия капитал обратно в България.  </a:t>
            </a:r>
            <a:endParaRPr lang="en-US" sz="14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00"/>
                </a:solidFill>
              </a:rPr>
              <a:t>3. </a:t>
            </a:r>
            <a:r>
              <a:rPr lang="bg-BG" sz="1400" b="1" dirty="0" smtClean="0">
                <a:solidFill>
                  <a:srgbClr val="000000"/>
                </a:solidFill>
              </a:rPr>
              <a:t>Трансфер на технологии от чужбина в България  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bg-BG" sz="1400" dirty="0" smtClean="0">
                <a:solidFill>
                  <a:srgbClr val="000000"/>
                </a:solidFill>
              </a:rPr>
              <a:t>Брокер на трансфер на технологии  </a:t>
            </a:r>
            <a:endParaRPr lang="en-US" sz="140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bg-BG" sz="1400" dirty="0" smtClean="0">
                <a:solidFill>
                  <a:srgbClr val="000000"/>
                </a:solidFill>
              </a:rPr>
              <a:t>Подпомагане МСП да получат достъп до 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bg-BG" sz="1400" dirty="0" smtClean="0">
                <a:solidFill>
                  <a:srgbClr val="000000"/>
                </a:solidFill>
              </a:rPr>
              <a:t>технологии на многонационални предприятия </a:t>
            </a:r>
            <a:endParaRPr lang="en-US" sz="140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bg-BG" sz="1400" dirty="0" smtClean="0">
                <a:solidFill>
                  <a:srgbClr val="000000"/>
                </a:solidFill>
              </a:rPr>
              <a:t>Подпомагане МСП да получат достъп до 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bg-BG" sz="1400" dirty="0" smtClean="0">
                <a:solidFill>
                  <a:srgbClr val="000000"/>
                </a:solidFill>
              </a:rPr>
              <a:t>технологии, създадени от академичната общност.  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/>
            <a:r>
              <a:rPr lang="bg-BG" smtClean="0"/>
              <a:t>Иновации и конкурентоспособност</a:t>
            </a:r>
            <a:endParaRPr lang="en-GB" smtClean="0"/>
          </a:p>
        </p:txBody>
      </p:sp>
      <p:graphicFrame>
        <p:nvGraphicFramePr>
          <p:cNvPr id="49154" name="Content Placeholder 11"/>
          <p:cNvGraphicFramePr>
            <a:graphicFrameLocks noGrp="1"/>
          </p:cNvGraphicFramePr>
          <p:nvPr>
            <p:ph idx="1"/>
          </p:nvPr>
        </p:nvGraphicFramePr>
        <p:xfrm>
          <a:off x="406400" y="1604963"/>
          <a:ext cx="7950200" cy="438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1" r:id="rId4" imgW="7949873" imgH="4389500" progId="Excel.Sheet.8">
                  <p:embed/>
                </p:oleObj>
              </mc:Choice>
              <mc:Fallback>
                <p:oleObj r:id="rId4" imgW="7949873" imgH="4389500" progId="Excel.Sheet.8">
                  <p:embed/>
                  <p:pic>
                    <p:nvPicPr>
                      <p:cNvPr id="0" name="Content Placeholder 1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604963"/>
                        <a:ext cx="7950200" cy="438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5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57200" y="5951538"/>
            <a:ext cx="4900613" cy="427037"/>
          </a:xfrm>
        </p:spPr>
        <p:txBody>
          <a:bodyPr/>
          <a:lstStyle/>
          <a:p>
            <a:pPr defTabSz="912813">
              <a:lnSpc>
                <a:spcPts val="1500"/>
              </a:lnSpc>
              <a:spcAft>
                <a:spcPts val="300"/>
              </a:spcAft>
            </a:pPr>
            <a:r>
              <a:rPr lang="bg-BG" dirty="0" smtClean="0"/>
              <a:t>Източник</a:t>
            </a:r>
            <a:r>
              <a:rPr lang="en-GB" dirty="0" smtClean="0"/>
              <a:t>: </a:t>
            </a:r>
            <a:r>
              <a:rPr lang="en-US" dirty="0" smtClean="0"/>
              <a:t>The Information Technology and Innovation</a:t>
            </a:r>
            <a:br>
              <a:rPr lang="en-US" dirty="0" smtClean="0"/>
            </a:br>
            <a:r>
              <a:rPr lang="en-US" dirty="0" smtClean="0"/>
              <a:t>Foundation ITIF; </a:t>
            </a:r>
            <a:r>
              <a:rPr lang="en-GB" dirty="0" smtClean="0"/>
              <a:t>The Atlantic Century II, </a:t>
            </a:r>
            <a:r>
              <a:rPr lang="en-US" dirty="0" smtClean="0"/>
              <a:t>Benchmarking EU &amp; US, Innovation and </a:t>
            </a:r>
            <a:r>
              <a:rPr lang="en-US" dirty="0" smtClean="0"/>
              <a:t>competitiveness</a:t>
            </a:r>
            <a:r>
              <a:rPr lang="bg-BG" dirty="0" smtClean="0"/>
              <a:t>.</a:t>
            </a:r>
            <a:endParaRPr lang="en-US" dirty="0" smtClean="0"/>
          </a:p>
          <a:p>
            <a:pPr defTabSz="912813">
              <a:lnSpc>
                <a:spcPts val="1500"/>
              </a:lnSpc>
              <a:spcAft>
                <a:spcPts val="300"/>
              </a:spcAft>
            </a:pPr>
            <a:endParaRPr lang="en-GB" dirty="0" smtClean="0"/>
          </a:p>
        </p:txBody>
      </p:sp>
      <p:sp>
        <p:nvSpPr>
          <p:cNvPr id="49156" name="Date Placeholder 7"/>
          <p:cNvSpPr>
            <a:spLocks noGrp="1"/>
          </p:cNvSpPr>
          <p:nvPr>
            <p:ph type="dt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30000"/>
              </a:spcBef>
              <a:spcAft>
                <a:spcPct val="0"/>
              </a:spcAft>
            </a:pPr>
            <a:r>
              <a:rPr lang="en-GB" smtClean="0"/>
              <a:t>07-2011</a:t>
            </a:r>
          </a:p>
        </p:txBody>
      </p:sp>
      <p:sp>
        <p:nvSpPr>
          <p:cNvPr id="49157" name="Footer Placeholder 14"/>
          <p:cNvSpPr>
            <a:spLocks noGrp="1"/>
          </p:cNvSpPr>
          <p:nvPr>
            <p:ph type="ftr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30000"/>
              </a:spcBef>
              <a:spcAft>
                <a:spcPct val="0"/>
              </a:spcAft>
            </a:pPr>
            <a:r>
              <a:rPr lang="en-GB" smtClean="0"/>
              <a:t>DM 36054</a:t>
            </a:r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457200" y="1120775"/>
            <a:ext cx="749617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760413" eaLnBrk="0" hangingPunct="0"/>
            <a:r>
              <a:rPr lang="bg-BG" sz="1500" b="1" dirty="0">
                <a:solidFill>
                  <a:srgbClr val="0080C8"/>
                </a:solidFill>
              </a:rPr>
              <a:t>Финландия е на второ място по изследователска дейност, разработки и персонал</a:t>
            </a:r>
            <a:r>
              <a:rPr lang="en-US" sz="1500" b="1" dirty="0">
                <a:solidFill>
                  <a:srgbClr val="0080C8"/>
                </a:solidFill>
              </a:rPr>
              <a:t>, </a:t>
            </a:r>
            <a:r>
              <a:rPr lang="bg-BG" sz="1500" b="1" dirty="0">
                <a:solidFill>
                  <a:srgbClr val="0080C8"/>
                </a:solidFill>
              </a:rPr>
              <a:t>рисков капитал</a:t>
            </a:r>
            <a:r>
              <a:rPr lang="en-US" sz="1500" b="1" dirty="0">
                <a:solidFill>
                  <a:srgbClr val="0080C8"/>
                </a:solidFill>
              </a:rPr>
              <a:t>, </a:t>
            </a:r>
            <a:r>
              <a:rPr lang="bg-BG" sz="1500" b="1" dirty="0">
                <a:solidFill>
                  <a:srgbClr val="0080C8"/>
                </a:solidFill>
              </a:rPr>
              <a:t>продуктивност и търговски индикатори</a:t>
            </a:r>
            <a:endParaRPr lang="en-GB" sz="1500" b="1" dirty="0">
              <a:solidFill>
                <a:srgbClr val="0080C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7"/>
          <p:cNvSpPr>
            <a:spLocks noGrp="1"/>
          </p:cNvSpPr>
          <p:nvPr>
            <p:ph type="title"/>
          </p:nvPr>
        </p:nvSpPr>
        <p:spPr>
          <a:xfrm>
            <a:off x="457200" y="539750"/>
            <a:ext cx="8096250" cy="889000"/>
          </a:xfrm>
        </p:spPr>
        <p:txBody>
          <a:bodyPr/>
          <a:lstStyle/>
          <a:p>
            <a:r>
              <a:rPr lang="bg-BG" dirty="0" smtClean="0"/>
              <a:t>Наука и профил на иновациите във Финландия</a:t>
            </a:r>
            <a:endParaRPr lang="en-GB" dirty="0" smtClean="0"/>
          </a:p>
        </p:txBody>
      </p:sp>
      <p:sp>
        <p:nvSpPr>
          <p:cNvPr id="5120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5951538"/>
            <a:ext cx="6059016" cy="427037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bg-BG" dirty="0" smtClean="0"/>
              <a:t>Източник: </a:t>
            </a:r>
            <a:r>
              <a:rPr lang="en-GB" dirty="0" smtClean="0"/>
              <a:t>OECD Science, Technology and Industry Outlook 2010.</a:t>
            </a:r>
          </a:p>
          <a:p>
            <a:endParaRPr lang="en-GB" dirty="0" smtClean="0"/>
          </a:p>
        </p:txBody>
      </p:sp>
      <p:sp>
        <p:nvSpPr>
          <p:cNvPr id="51203" name="Päivämäärän paikkamerkki 4"/>
          <p:cNvSpPr>
            <a:spLocks noGrp="1"/>
          </p:cNvSpPr>
          <p:nvPr>
            <p:ph type="dt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GB"/>
              <a:t>01-2011</a:t>
            </a:r>
          </a:p>
        </p:txBody>
      </p:sp>
      <p:sp>
        <p:nvSpPr>
          <p:cNvPr id="51204" name="Alatunnisteen paikkamerkki 5"/>
          <p:cNvSpPr>
            <a:spLocks noGrp="1"/>
          </p:cNvSpPr>
          <p:nvPr>
            <p:ph type="ftr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GB" smtClean="0"/>
              <a:t>DM 36054</a:t>
            </a:r>
          </a:p>
        </p:txBody>
      </p:sp>
      <p:graphicFrame>
        <p:nvGraphicFramePr>
          <p:cNvPr id="51205" name="Content Placeholder 14"/>
          <p:cNvGraphicFramePr>
            <a:graphicFrameLocks noGrp="1"/>
          </p:cNvGraphicFramePr>
          <p:nvPr>
            <p:ph idx="4294967295"/>
          </p:nvPr>
        </p:nvGraphicFramePr>
        <p:xfrm>
          <a:off x="-50800" y="1709738"/>
          <a:ext cx="7950200" cy="438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Worksheet" r:id="rId4" imgW="7949873" imgH="4389500" progId="Excel.Sheet.8">
                  <p:embed/>
                </p:oleObj>
              </mc:Choice>
              <mc:Fallback>
                <p:oleObj name="Worksheet" r:id="rId4" imgW="7949873" imgH="4389500" progId="Excel.Sheet.8">
                  <p:embed/>
                  <p:pic>
                    <p:nvPicPr>
                      <p:cNvPr id="0" name="Content Placeholder 1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709738"/>
                        <a:ext cx="7950200" cy="438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6" name="Rectangle 9"/>
          <p:cNvSpPr>
            <a:spLocks noChangeArrowheads="1"/>
          </p:cNvSpPr>
          <p:nvPr/>
        </p:nvSpPr>
        <p:spPr bwMode="auto">
          <a:xfrm>
            <a:off x="457201" y="1493838"/>
            <a:ext cx="821925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bg-BG" sz="1800" b="1" dirty="0">
                <a:solidFill>
                  <a:schemeClr val="accent2"/>
                </a:solidFill>
              </a:rPr>
              <a:t>Финландия е </a:t>
            </a:r>
            <a:r>
              <a:rPr lang="bg-BG" sz="1800" b="1" dirty="0" smtClean="0">
                <a:solidFill>
                  <a:schemeClr val="accent2"/>
                </a:solidFill>
              </a:rPr>
              <a:t>първенец </a:t>
            </a:r>
            <a:r>
              <a:rPr lang="bg-BG" sz="1800" b="1" dirty="0">
                <a:solidFill>
                  <a:schemeClr val="accent2"/>
                </a:solidFill>
              </a:rPr>
              <a:t>в множество аспекти на иновационната дейност</a:t>
            </a:r>
            <a:endParaRPr lang="en-GB" sz="1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2"/>
          <p:cNvSpPr txBox="1">
            <a:spLocks noChangeArrowheads="1"/>
          </p:cNvSpPr>
          <p:nvPr/>
        </p:nvSpPr>
        <p:spPr bwMode="auto">
          <a:xfrm>
            <a:off x="452438" y="6149975"/>
            <a:ext cx="717867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bg-BG" sz="1000" dirty="0">
                <a:solidFill>
                  <a:srgbClr val="000000"/>
                </a:solidFill>
              </a:rPr>
              <a:t>Фигурата представя 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bg-BG" sz="1000" dirty="0">
                <a:solidFill>
                  <a:srgbClr val="000000"/>
                </a:solidFill>
              </a:rPr>
              <a:t>общия обем на всяка организация в милиони евро през 2008 г., тези обозначени със звездичка са по-раншни. В скоби е посочен делът, който се финансира от държавния бюджет.  </a:t>
            </a:r>
            <a:r>
              <a:rPr lang="en-GB" sz="1000" dirty="0">
                <a:solidFill>
                  <a:srgbClr val="000000"/>
                </a:solidFill>
              </a:rPr>
              <a:t>**</a:t>
            </a:r>
            <a:r>
              <a:rPr lang="bg-BG" sz="1000" dirty="0">
                <a:solidFill>
                  <a:srgbClr val="000000"/>
                </a:solidFill>
              </a:rPr>
              <a:t>включва политехниките</a:t>
            </a:r>
            <a:r>
              <a:rPr lang="en-GB" sz="1000" dirty="0">
                <a:solidFill>
                  <a:srgbClr val="000000"/>
                </a:solidFill>
              </a:rPr>
              <a:t>  *** </a:t>
            </a:r>
            <a:r>
              <a:rPr lang="bg-BG" sz="1000" dirty="0">
                <a:solidFill>
                  <a:srgbClr val="000000"/>
                </a:solidFill>
              </a:rPr>
              <a:t>включва </a:t>
            </a:r>
            <a:r>
              <a:rPr lang="en-GB" sz="1000" dirty="0">
                <a:solidFill>
                  <a:srgbClr val="000000"/>
                </a:solidFill>
              </a:rPr>
              <a:t>R&amp;D </a:t>
            </a:r>
            <a:r>
              <a:rPr lang="bg-BG" sz="1000" dirty="0">
                <a:solidFill>
                  <a:srgbClr val="000000"/>
                </a:solidFill>
              </a:rPr>
              <a:t>разходи на корпорации чуждестранни </a:t>
            </a:r>
            <a:r>
              <a:rPr lang="bg-BG" sz="1000" dirty="0" smtClean="0">
                <a:solidFill>
                  <a:srgbClr val="000000"/>
                </a:solidFill>
              </a:rPr>
              <a:t>единици. </a:t>
            </a:r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53250" name="Line 13"/>
          <p:cNvSpPr>
            <a:spLocks noChangeShapeType="1"/>
          </p:cNvSpPr>
          <p:nvPr/>
        </p:nvSpPr>
        <p:spPr bwMode="auto">
          <a:xfrm>
            <a:off x="9144000" y="215900"/>
            <a:ext cx="0" cy="3082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grpSp>
        <p:nvGrpSpPr>
          <p:cNvPr id="53251" name="Group 91"/>
          <p:cNvGrpSpPr>
            <a:grpSpLocks/>
          </p:cNvGrpSpPr>
          <p:nvPr/>
        </p:nvGrpSpPr>
        <p:grpSpPr bwMode="auto">
          <a:xfrm>
            <a:off x="452438" y="1120775"/>
            <a:ext cx="7635875" cy="4954588"/>
            <a:chOff x="489658" y="1120045"/>
            <a:chExt cx="8273342" cy="4955318"/>
          </a:xfrm>
        </p:grpSpPr>
        <p:grpSp>
          <p:nvGrpSpPr>
            <p:cNvPr id="53255" name="Group 90"/>
            <p:cNvGrpSpPr>
              <a:grpSpLocks/>
            </p:cNvGrpSpPr>
            <p:nvPr/>
          </p:nvGrpSpPr>
          <p:grpSpPr bwMode="auto">
            <a:xfrm>
              <a:off x="489658" y="1120045"/>
              <a:ext cx="8273342" cy="4955318"/>
              <a:chOff x="489658" y="1120045"/>
              <a:chExt cx="8273342" cy="4955318"/>
            </a:xfrm>
          </p:grpSpPr>
          <p:sp>
            <p:nvSpPr>
              <p:cNvPr id="73" name="Freeform 5"/>
              <p:cNvSpPr>
                <a:spLocks/>
              </p:cNvSpPr>
              <p:nvPr/>
            </p:nvSpPr>
            <p:spPr bwMode="auto">
              <a:xfrm>
                <a:off x="489658" y="1120045"/>
                <a:ext cx="8063498" cy="4955318"/>
              </a:xfrm>
              <a:custGeom>
                <a:avLst/>
                <a:gdLst>
                  <a:gd name="T0" fmla="*/ 0 w 5301"/>
                  <a:gd name="T1" fmla="*/ 2147483647 h 3372"/>
                  <a:gd name="T2" fmla="*/ 0 w 5301"/>
                  <a:gd name="T3" fmla="*/ 2147483647 h 3372"/>
                  <a:gd name="T4" fmla="*/ 2147483647 w 5301"/>
                  <a:gd name="T5" fmla="*/ 2147483647 h 3372"/>
                  <a:gd name="T6" fmla="*/ 2147483647 w 5301"/>
                  <a:gd name="T7" fmla="*/ 2147483647 h 3372"/>
                  <a:gd name="T8" fmla="*/ 2147483647 w 5301"/>
                  <a:gd name="T9" fmla="*/ 2147483647 h 3372"/>
                  <a:gd name="T10" fmla="*/ 2147483647 w 5301"/>
                  <a:gd name="T11" fmla="*/ 2147483647 h 3372"/>
                  <a:gd name="T12" fmla="*/ 2147483647 w 5301"/>
                  <a:gd name="T13" fmla="*/ 2147483647 h 3372"/>
                  <a:gd name="T14" fmla="*/ 2147483647 w 5301"/>
                  <a:gd name="T15" fmla="*/ 0 h 3372"/>
                  <a:gd name="T16" fmla="*/ 0 w 5301"/>
                  <a:gd name="T17" fmla="*/ 2147483647 h 33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301"/>
                  <a:gd name="T28" fmla="*/ 0 h 3372"/>
                  <a:gd name="T29" fmla="*/ 5301 w 5301"/>
                  <a:gd name="T30" fmla="*/ 3372 h 3372"/>
                  <a:gd name="connsiteX0" fmla="*/ 0 w 10000"/>
                  <a:gd name="connsiteY0" fmla="*/ 10 h 9257"/>
                  <a:gd name="connsiteX1" fmla="*/ 0 w 10000"/>
                  <a:gd name="connsiteY1" fmla="*/ 9257 h 9257"/>
                  <a:gd name="connsiteX2" fmla="*/ 9610 w 10000"/>
                  <a:gd name="connsiteY2" fmla="*/ 9257 h 9257"/>
                  <a:gd name="connsiteX3" fmla="*/ 10000 w 10000"/>
                  <a:gd name="connsiteY3" fmla="*/ 8590 h 9257"/>
                  <a:gd name="connsiteX4" fmla="*/ 9610 w 10000"/>
                  <a:gd name="connsiteY4" fmla="*/ 7997 h 9257"/>
                  <a:gd name="connsiteX5" fmla="*/ 987 w 10000"/>
                  <a:gd name="connsiteY5" fmla="*/ 7997 h 9257"/>
                  <a:gd name="connsiteX6" fmla="*/ 987 w 10000"/>
                  <a:gd name="connsiteY6" fmla="*/ 10 h 9257"/>
                  <a:gd name="connsiteX7" fmla="*/ 480 w 10000"/>
                  <a:gd name="connsiteY7" fmla="*/ 0 h 9257"/>
                  <a:gd name="connsiteX8" fmla="*/ 0 w 10000"/>
                  <a:gd name="connsiteY8" fmla="*/ 10 h 9257"/>
                  <a:gd name="connsiteX0" fmla="*/ 450 w 10450"/>
                  <a:gd name="connsiteY0" fmla="*/ 11 h 10000"/>
                  <a:gd name="connsiteX1" fmla="*/ 450 w 10450"/>
                  <a:gd name="connsiteY1" fmla="*/ 10000 h 10000"/>
                  <a:gd name="connsiteX2" fmla="*/ 10060 w 10450"/>
                  <a:gd name="connsiteY2" fmla="*/ 10000 h 10000"/>
                  <a:gd name="connsiteX3" fmla="*/ 10450 w 10450"/>
                  <a:gd name="connsiteY3" fmla="*/ 9279 h 10000"/>
                  <a:gd name="connsiteX4" fmla="*/ 10060 w 10450"/>
                  <a:gd name="connsiteY4" fmla="*/ 8639 h 10000"/>
                  <a:gd name="connsiteX5" fmla="*/ 1437 w 10450"/>
                  <a:gd name="connsiteY5" fmla="*/ 8639 h 10000"/>
                  <a:gd name="connsiteX6" fmla="*/ 1437 w 10450"/>
                  <a:gd name="connsiteY6" fmla="*/ 622 h 10000"/>
                  <a:gd name="connsiteX7" fmla="*/ 930 w 10450"/>
                  <a:gd name="connsiteY7" fmla="*/ 0 h 10000"/>
                  <a:gd name="connsiteX8" fmla="*/ 450 w 10450"/>
                  <a:gd name="connsiteY8" fmla="*/ 11 h 10000"/>
                  <a:gd name="connsiteX0" fmla="*/ 450 w 10450"/>
                  <a:gd name="connsiteY0" fmla="*/ 831 h 10820"/>
                  <a:gd name="connsiteX1" fmla="*/ 450 w 10450"/>
                  <a:gd name="connsiteY1" fmla="*/ 10820 h 10820"/>
                  <a:gd name="connsiteX2" fmla="*/ 10060 w 10450"/>
                  <a:gd name="connsiteY2" fmla="*/ 10820 h 10820"/>
                  <a:gd name="connsiteX3" fmla="*/ 10450 w 10450"/>
                  <a:gd name="connsiteY3" fmla="*/ 10099 h 10820"/>
                  <a:gd name="connsiteX4" fmla="*/ 10060 w 10450"/>
                  <a:gd name="connsiteY4" fmla="*/ 9459 h 10820"/>
                  <a:gd name="connsiteX5" fmla="*/ 1437 w 10450"/>
                  <a:gd name="connsiteY5" fmla="*/ 9459 h 10820"/>
                  <a:gd name="connsiteX6" fmla="*/ 1437 w 10450"/>
                  <a:gd name="connsiteY6" fmla="*/ 1442 h 10820"/>
                  <a:gd name="connsiteX7" fmla="*/ 930 w 10450"/>
                  <a:gd name="connsiteY7" fmla="*/ 820 h 10820"/>
                  <a:gd name="connsiteX8" fmla="*/ 450 w 10450"/>
                  <a:gd name="connsiteY8" fmla="*/ 831 h 10820"/>
                  <a:gd name="connsiteX0" fmla="*/ 450 w 10450"/>
                  <a:gd name="connsiteY0" fmla="*/ 831 h 10820"/>
                  <a:gd name="connsiteX1" fmla="*/ 450 w 10450"/>
                  <a:gd name="connsiteY1" fmla="*/ 10820 h 10820"/>
                  <a:gd name="connsiteX2" fmla="*/ 10060 w 10450"/>
                  <a:gd name="connsiteY2" fmla="*/ 10820 h 10820"/>
                  <a:gd name="connsiteX3" fmla="*/ 10450 w 10450"/>
                  <a:gd name="connsiteY3" fmla="*/ 10099 h 10820"/>
                  <a:gd name="connsiteX4" fmla="*/ 10060 w 10450"/>
                  <a:gd name="connsiteY4" fmla="*/ 9459 h 10820"/>
                  <a:gd name="connsiteX5" fmla="*/ 1437 w 10450"/>
                  <a:gd name="connsiteY5" fmla="*/ 9459 h 10820"/>
                  <a:gd name="connsiteX6" fmla="*/ 1437 w 10450"/>
                  <a:gd name="connsiteY6" fmla="*/ 1442 h 10820"/>
                  <a:gd name="connsiteX7" fmla="*/ 930 w 10450"/>
                  <a:gd name="connsiteY7" fmla="*/ 820 h 10820"/>
                  <a:gd name="connsiteX8" fmla="*/ 450 w 10450"/>
                  <a:gd name="connsiteY8" fmla="*/ 831 h 10820"/>
                  <a:gd name="connsiteX0" fmla="*/ 450 w 10450"/>
                  <a:gd name="connsiteY0" fmla="*/ 88 h 10077"/>
                  <a:gd name="connsiteX1" fmla="*/ 450 w 10450"/>
                  <a:gd name="connsiteY1" fmla="*/ 10077 h 10077"/>
                  <a:gd name="connsiteX2" fmla="*/ 10060 w 10450"/>
                  <a:gd name="connsiteY2" fmla="*/ 10077 h 10077"/>
                  <a:gd name="connsiteX3" fmla="*/ 10450 w 10450"/>
                  <a:gd name="connsiteY3" fmla="*/ 9356 h 10077"/>
                  <a:gd name="connsiteX4" fmla="*/ 10060 w 10450"/>
                  <a:gd name="connsiteY4" fmla="*/ 8716 h 10077"/>
                  <a:gd name="connsiteX5" fmla="*/ 1437 w 10450"/>
                  <a:gd name="connsiteY5" fmla="*/ 8716 h 10077"/>
                  <a:gd name="connsiteX6" fmla="*/ 1437 w 10450"/>
                  <a:gd name="connsiteY6" fmla="*/ 699 h 10077"/>
                  <a:gd name="connsiteX7" fmla="*/ 930 w 10450"/>
                  <a:gd name="connsiteY7" fmla="*/ 77 h 10077"/>
                  <a:gd name="connsiteX8" fmla="*/ 450 w 10450"/>
                  <a:gd name="connsiteY8" fmla="*/ 88 h 10077"/>
                  <a:gd name="connsiteX0" fmla="*/ 443 w 10450"/>
                  <a:gd name="connsiteY0" fmla="*/ 651 h 10077"/>
                  <a:gd name="connsiteX1" fmla="*/ 450 w 10450"/>
                  <a:gd name="connsiteY1" fmla="*/ 10077 h 10077"/>
                  <a:gd name="connsiteX2" fmla="*/ 10060 w 10450"/>
                  <a:gd name="connsiteY2" fmla="*/ 10077 h 10077"/>
                  <a:gd name="connsiteX3" fmla="*/ 10450 w 10450"/>
                  <a:gd name="connsiteY3" fmla="*/ 9356 h 10077"/>
                  <a:gd name="connsiteX4" fmla="*/ 10060 w 10450"/>
                  <a:gd name="connsiteY4" fmla="*/ 8716 h 10077"/>
                  <a:gd name="connsiteX5" fmla="*/ 1437 w 10450"/>
                  <a:gd name="connsiteY5" fmla="*/ 8716 h 10077"/>
                  <a:gd name="connsiteX6" fmla="*/ 1437 w 10450"/>
                  <a:gd name="connsiteY6" fmla="*/ 699 h 10077"/>
                  <a:gd name="connsiteX7" fmla="*/ 930 w 10450"/>
                  <a:gd name="connsiteY7" fmla="*/ 77 h 10077"/>
                  <a:gd name="connsiteX8" fmla="*/ 443 w 10450"/>
                  <a:gd name="connsiteY8" fmla="*/ 651 h 10077"/>
                  <a:gd name="connsiteX0" fmla="*/ 443 w 10450"/>
                  <a:gd name="connsiteY0" fmla="*/ 651 h 10077"/>
                  <a:gd name="connsiteX1" fmla="*/ 450 w 10450"/>
                  <a:gd name="connsiteY1" fmla="*/ 10077 h 10077"/>
                  <a:gd name="connsiteX2" fmla="*/ 10060 w 10450"/>
                  <a:gd name="connsiteY2" fmla="*/ 10077 h 10077"/>
                  <a:gd name="connsiteX3" fmla="*/ 10450 w 10450"/>
                  <a:gd name="connsiteY3" fmla="*/ 9356 h 10077"/>
                  <a:gd name="connsiteX4" fmla="*/ 10060 w 10450"/>
                  <a:gd name="connsiteY4" fmla="*/ 8716 h 10077"/>
                  <a:gd name="connsiteX5" fmla="*/ 1437 w 10450"/>
                  <a:gd name="connsiteY5" fmla="*/ 8716 h 10077"/>
                  <a:gd name="connsiteX6" fmla="*/ 1437 w 10450"/>
                  <a:gd name="connsiteY6" fmla="*/ 699 h 10077"/>
                  <a:gd name="connsiteX7" fmla="*/ 930 w 10450"/>
                  <a:gd name="connsiteY7" fmla="*/ 77 h 10077"/>
                  <a:gd name="connsiteX8" fmla="*/ 443 w 10450"/>
                  <a:gd name="connsiteY8" fmla="*/ 651 h 10077"/>
                  <a:gd name="connsiteX0" fmla="*/ 0 w 10007"/>
                  <a:gd name="connsiteY0" fmla="*/ 651 h 10077"/>
                  <a:gd name="connsiteX1" fmla="*/ 7 w 10007"/>
                  <a:gd name="connsiteY1" fmla="*/ 10077 h 10077"/>
                  <a:gd name="connsiteX2" fmla="*/ 9617 w 10007"/>
                  <a:gd name="connsiteY2" fmla="*/ 10077 h 10077"/>
                  <a:gd name="connsiteX3" fmla="*/ 10007 w 10007"/>
                  <a:gd name="connsiteY3" fmla="*/ 9356 h 10077"/>
                  <a:gd name="connsiteX4" fmla="*/ 9617 w 10007"/>
                  <a:gd name="connsiteY4" fmla="*/ 8716 h 10077"/>
                  <a:gd name="connsiteX5" fmla="*/ 994 w 10007"/>
                  <a:gd name="connsiteY5" fmla="*/ 8716 h 10077"/>
                  <a:gd name="connsiteX6" fmla="*/ 994 w 10007"/>
                  <a:gd name="connsiteY6" fmla="*/ 699 h 10077"/>
                  <a:gd name="connsiteX7" fmla="*/ 487 w 10007"/>
                  <a:gd name="connsiteY7" fmla="*/ 77 h 10077"/>
                  <a:gd name="connsiteX8" fmla="*/ 0 w 10007"/>
                  <a:gd name="connsiteY8" fmla="*/ 651 h 10077"/>
                  <a:gd name="connsiteX0" fmla="*/ 0 w 10007"/>
                  <a:gd name="connsiteY0" fmla="*/ 651 h 10077"/>
                  <a:gd name="connsiteX1" fmla="*/ 7 w 10007"/>
                  <a:gd name="connsiteY1" fmla="*/ 10077 h 10077"/>
                  <a:gd name="connsiteX2" fmla="*/ 9617 w 10007"/>
                  <a:gd name="connsiteY2" fmla="*/ 10077 h 10077"/>
                  <a:gd name="connsiteX3" fmla="*/ 10007 w 10007"/>
                  <a:gd name="connsiteY3" fmla="*/ 9356 h 10077"/>
                  <a:gd name="connsiteX4" fmla="*/ 9617 w 10007"/>
                  <a:gd name="connsiteY4" fmla="*/ 8716 h 10077"/>
                  <a:gd name="connsiteX5" fmla="*/ 994 w 10007"/>
                  <a:gd name="connsiteY5" fmla="*/ 8716 h 10077"/>
                  <a:gd name="connsiteX6" fmla="*/ 994 w 10007"/>
                  <a:gd name="connsiteY6" fmla="*/ 699 h 10077"/>
                  <a:gd name="connsiteX7" fmla="*/ 487 w 10007"/>
                  <a:gd name="connsiteY7" fmla="*/ 77 h 10077"/>
                  <a:gd name="connsiteX8" fmla="*/ 0 w 10007"/>
                  <a:gd name="connsiteY8" fmla="*/ 651 h 10077"/>
                  <a:gd name="connsiteX0" fmla="*/ 0 w 10007"/>
                  <a:gd name="connsiteY0" fmla="*/ 651 h 10077"/>
                  <a:gd name="connsiteX1" fmla="*/ 7 w 10007"/>
                  <a:gd name="connsiteY1" fmla="*/ 10077 h 10077"/>
                  <a:gd name="connsiteX2" fmla="*/ 9617 w 10007"/>
                  <a:gd name="connsiteY2" fmla="*/ 10077 h 10077"/>
                  <a:gd name="connsiteX3" fmla="*/ 10007 w 10007"/>
                  <a:gd name="connsiteY3" fmla="*/ 9356 h 10077"/>
                  <a:gd name="connsiteX4" fmla="*/ 9617 w 10007"/>
                  <a:gd name="connsiteY4" fmla="*/ 8716 h 10077"/>
                  <a:gd name="connsiteX5" fmla="*/ 994 w 10007"/>
                  <a:gd name="connsiteY5" fmla="*/ 8716 h 10077"/>
                  <a:gd name="connsiteX6" fmla="*/ 994 w 10007"/>
                  <a:gd name="connsiteY6" fmla="*/ 699 h 10077"/>
                  <a:gd name="connsiteX7" fmla="*/ 487 w 10007"/>
                  <a:gd name="connsiteY7" fmla="*/ 77 h 10077"/>
                  <a:gd name="connsiteX8" fmla="*/ 0 w 10007"/>
                  <a:gd name="connsiteY8" fmla="*/ 651 h 10077"/>
                  <a:gd name="connsiteX0" fmla="*/ 0 w 10007"/>
                  <a:gd name="connsiteY0" fmla="*/ 651 h 10077"/>
                  <a:gd name="connsiteX1" fmla="*/ 7 w 10007"/>
                  <a:gd name="connsiteY1" fmla="*/ 10077 h 10077"/>
                  <a:gd name="connsiteX2" fmla="*/ 9617 w 10007"/>
                  <a:gd name="connsiteY2" fmla="*/ 10077 h 10077"/>
                  <a:gd name="connsiteX3" fmla="*/ 10007 w 10007"/>
                  <a:gd name="connsiteY3" fmla="*/ 9356 h 10077"/>
                  <a:gd name="connsiteX4" fmla="*/ 9617 w 10007"/>
                  <a:gd name="connsiteY4" fmla="*/ 8716 h 10077"/>
                  <a:gd name="connsiteX5" fmla="*/ 994 w 10007"/>
                  <a:gd name="connsiteY5" fmla="*/ 8716 h 10077"/>
                  <a:gd name="connsiteX6" fmla="*/ 994 w 10007"/>
                  <a:gd name="connsiteY6" fmla="*/ 699 h 10077"/>
                  <a:gd name="connsiteX7" fmla="*/ 487 w 10007"/>
                  <a:gd name="connsiteY7" fmla="*/ 77 h 10077"/>
                  <a:gd name="connsiteX8" fmla="*/ 0 w 10007"/>
                  <a:gd name="connsiteY8" fmla="*/ 651 h 10077"/>
                  <a:gd name="connsiteX0" fmla="*/ 0 w 10007"/>
                  <a:gd name="connsiteY0" fmla="*/ 574 h 10000"/>
                  <a:gd name="connsiteX1" fmla="*/ 7 w 10007"/>
                  <a:gd name="connsiteY1" fmla="*/ 10000 h 10000"/>
                  <a:gd name="connsiteX2" fmla="*/ 9617 w 10007"/>
                  <a:gd name="connsiteY2" fmla="*/ 10000 h 10000"/>
                  <a:gd name="connsiteX3" fmla="*/ 10007 w 10007"/>
                  <a:gd name="connsiteY3" fmla="*/ 9279 h 10000"/>
                  <a:gd name="connsiteX4" fmla="*/ 9617 w 10007"/>
                  <a:gd name="connsiteY4" fmla="*/ 8639 h 10000"/>
                  <a:gd name="connsiteX5" fmla="*/ 994 w 10007"/>
                  <a:gd name="connsiteY5" fmla="*/ 8639 h 10000"/>
                  <a:gd name="connsiteX6" fmla="*/ 994 w 10007"/>
                  <a:gd name="connsiteY6" fmla="*/ 622 h 10000"/>
                  <a:gd name="connsiteX7" fmla="*/ 487 w 10007"/>
                  <a:gd name="connsiteY7" fmla="*/ 0 h 10000"/>
                  <a:gd name="connsiteX8" fmla="*/ 0 w 10007"/>
                  <a:gd name="connsiteY8" fmla="*/ 574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7" h="10000">
                    <a:moveTo>
                      <a:pt x="0" y="574"/>
                    </a:moveTo>
                    <a:cubicBezTo>
                      <a:pt x="2" y="3716"/>
                      <a:pt x="5" y="6858"/>
                      <a:pt x="7" y="10000"/>
                    </a:cubicBezTo>
                    <a:lnTo>
                      <a:pt x="9617" y="10000"/>
                    </a:lnTo>
                    <a:lnTo>
                      <a:pt x="10007" y="9279"/>
                    </a:lnTo>
                    <a:lnTo>
                      <a:pt x="9617" y="8639"/>
                    </a:lnTo>
                    <a:lnTo>
                      <a:pt x="994" y="8639"/>
                    </a:lnTo>
                    <a:cubicBezTo>
                      <a:pt x="964" y="2870"/>
                      <a:pt x="994" y="3294"/>
                      <a:pt x="994" y="622"/>
                    </a:cubicBezTo>
                    <a:cubicBezTo>
                      <a:pt x="501" y="67"/>
                      <a:pt x="924" y="545"/>
                      <a:pt x="487" y="0"/>
                    </a:cubicBezTo>
                    <a:lnTo>
                      <a:pt x="0" y="574"/>
                    </a:ln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6350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/>
              <a:lstStyle/>
              <a:p>
                <a:pPr defTabSz="914400">
                  <a:spcBef>
                    <a:spcPct val="30000"/>
                  </a:spcBef>
                  <a:defRPr/>
                </a:pPr>
                <a:endParaRPr lang="sv-SE" sz="12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77" name="Freeform 2"/>
              <p:cNvSpPr>
                <a:spLocks/>
              </p:cNvSpPr>
              <p:nvPr/>
            </p:nvSpPr>
            <p:spPr bwMode="auto">
              <a:xfrm>
                <a:off x="2056604" y="1409013"/>
                <a:ext cx="6623834" cy="2902378"/>
              </a:xfrm>
              <a:custGeom>
                <a:avLst/>
                <a:gdLst>
                  <a:gd name="T0" fmla="*/ 2147483647 w 596"/>
                  <a:gd name="T1" fmla="*/ 2147483647 h 304"/>
                  <a:gd name="T2" fmla="*/ 2147483647 w 596"/>
                  <a:gd name="T3" fmla="*/ 2147483647 h 304"/>
                  <a:gd name="T4" fmla="*/ 2147483647 w 596"/>
                  <a:gd name="T5" fmla="*/ 2147483647 h 304"/>
                  <a:gd name="T6" fmla="*/ 2147483647 w 596"/>
                  <a:gd name="T7" fmla="*/ 2147483647 h 304"/>
                  <a:gd name="T8" fmla="*/ 2147483647 w 596"/>
                  <a:gd name="T9" fmla="*/ 0 h 304"/>
                  <a:gd name="T10" fmla="*/ 2147483647 w 596"/>
                  <a:gd name="T11" fmla="*/ 2147483647 h 304"/>
                  <a:gd name="T12" fmla="*/ 2147483647 w 596"/>
                  <a:gd name="T13" fmla="*/ 2147483647 h 304"/>
                  <a:gd name="T14" fmla="*/ 2147483647 w 596"/>
                  <a:gd name="T15" fmla="*/ 2147483647 h 304"/>
                  <a:gd name="T16" fmla="*/ 2147483647 w 596"/>
                  <a:gd name="T17" fmla="*/ 2147483647 h 304"/>
                  <a:gd name="T18" fmla="*/ 2147483647 w 596"/>
                  <a:gd name="T19" fmla="*/ 2147483647 h 304"/>
                  <a:gd name="T20" fmla="*/ 2147483647 w 596"/>
                  <a:gd name="T21" fmla="*/ 2147483647 h 304"/>
                  <a:gd name="T22" fmla="*/ 2147483647 w 596"/>
                  <a:gd name="T23" fmla="*/ 2147483647 h 304"/>
                  <a:gd name="T24" fmla="*/ 2147483647 w 596"/>
                  <a:gd name="T25" fmla="*/ 2147483647 h 304"/>
                  <a:gd name="T26" fmla="*/ 2147483647 w 596"/>
                  <a:gd name="T27" fmla="*/ 2147483647 h 304"/>
                  <a:gd name="T28" fmla="*/ 2147483647 w 596"/>
                  <a:gd name="T29" fmla="*/ 2147483647 h 304"/>
                  <a:gd name="T30" fmla="*/ 0 w 596"/>
                  <a:gd name="T31" fmla="*/ 2147483647 h 304"/>
                  <a:gd name="T32" fmla="*/ 2147483647 w 596"/>
                  <a:gd name="T33" fmla="*/ 2147483647 h 304"/>
                  <a:gd name="T34" fmla="*/ 2147483647 w 596"/>
                  <a:gd name="T35" fmla="*/ 2147483647 h 304"/>
                  <a:gd name="T36" fmla="*/ 2147483647 w 596"/>
                  <a:gd name="T37" fmla="*/ 2147483647 h 304"/>
                  <a:gd name="T38" fmla="*/ 2147483647 w 596"/>
                  <a:gd name="T39" fmla="*/ 2147483647 h 304"/>
                  <a:gd name="T40" fmla="*/ 2147483647 w 596"/>
                  <a:gd name="T41" fmla="*/ 2147483647 h 304"/>
                  <a:gd name="T42" fmla="*/ 2147483647 w 596"/>
                  <a:gd name="T43" fmla="*/ 2147483647 h 304"/>
                  <a:gd name="T44" fmla="*/ 2147483647 w 596"/>
                  <a:gd name="T45" fmla="*/ 2147483647 h 304"/>
                  <a:gd name="T46" fmla="*/ 2147483647 w 596"/>
                  <a:gd name="T47" fmla="*/ 2147483647 h 304"/>
                  <a:gd name="T48" fmla="*/ 2147483647 w 596"/>
                  <a:gd name="T49" fmla="*/ 2147483647 h 304"/>
                  <a:gd name="T50" fmla="*/ 2147483647 w 596"/>
                  <a:gd name="T51" fmla="*/ 2147483647 h 304"/>
                  <a:gd name="T52" fmla="*/ 2147483647 w 596"/>
                  <a:gd name="T53" fmla="*/ 2147483647 h 304"/>
                  <a:gd name="T54" fmla="*/ 2147483647 w 596"/>
                  <a:gd name="T55" fmla="*/ 2147483647 h 304"/>
                  <a:gd name="T56" fmla="*/ 2147483647 w 596"/>
                  <a:gd name="T57" fmla="*/ 2147483647 h 304"/>
                  <a:gd name="T58" fmla="*/ 2147483647 w 596"/>
                  <a:gd name="T59" fmla="*/ 2147483647 h 304"/>
                  <a:gd name="T60" fmla="*/ 2147483647 w 596"/>
                  <a:gd name="T61" fmla="*/ 2147483647 h 304"/>
                  <a:gd name="T62" fmla="*/ 2147483647 w 596"/>
                  <a:gd name="T63" fmla="*/ 2147483647 h 304"/>
                  <a:gd name="T64" fmla="*/ 2147483647 w 596"/>
                  <a:gd name="T65" fmla="*/ 2147483647 h 304"/>
                  <a:gd name="T66" fmla="*/ 2147483647 w 596"/>
                  <a:gd name="T67" fmla="*/ 2147483647 h 304"/>
                  <a:gd name="T68" fmla="*/ 2147483647 w 596"/>
                  <a:gd name="T69" fmla="*/ 2147483647 h 304"/>
                  <a:gd name="T70" fmla="*/ 2147483647 w 596"/>
                  <a:gd name="T71" fmla="*/ 2147483647 h 304"/>
                  <a:gd name="T72" fmla="*/ 2147483647 w 596"/>
                  <a:gd name="T73" fmla="*/ 2147483647 h 304"/>
                  <a:gd name="T74" fmla="*/ 2147483647 w 596"/>
                  <a:gd name="T75" fmla="*/ 2147483647 h 304"/>
                  <a:gd name="T76" fmla="*/ 2147483647 w 596"/>
                  <a:gd name="T77" fmla="*/ 2147483647 h 304"/>
                  <a:gd name="T78" fmla="*/ 2147483647 w 596"/>
                  <a:gd name="T79" fmla="*/ 2147483647 h 304"/>
                  <a:gd name="T80" fmla="*/ 2147483647 w 596"/>
                  <a:gd name="T81" fmla="*/ 2147483647 h 304"/>
                  <a:gd name="T82" fmla="*/ 2147483647 w 596"/>
                  <a:gd name="T83" fmla="*/ 2147483647 h 304"/>
                  <a:gd name="T84" fmla="*/ 2147483647 w 596"/>
                  <a:gd name="T85" fmla="*/ 2147483647 h 304"/>
                  <a:gd name="T86" fmla="*/ 2147483647 w 596"/>
                  <a:gd name="T87" fmla="*/ 2147483647 h 304"/>
                  <a:gd name="T88" fmla="*/ 2147483647 w 596"/>
                  <a:gd name="T89" fmla="*/ 2147483647 h 304"/>
                  <a:gd name="T90" fmla="*/ 2147483647 w 596"/>
                  <a:gd name="T91" fmla="*/ 2147483647 h 304"/>
                  <a:gd name="T92" fmla="*/ 2147483647 w 596"/>
                  <a:gd name="T93" fmla="*/ 2147483647 h 304"/>
                  <a:gd name="T94" fmla="*/ 2147483647 w 596"/>
                  <a:gd name="T95" fmla="*/ 2147483647 h 304"/>
                  <a:gd name="T96" fmla="*/ 2147483647 w 596"/>
                  <a:gd name="T97" fmla="*/ 2147483647 h 304"/>
                  <a:gd name="T98" fmla="*/ 2147483647 w 596"/>
                  <a:gd name="T99" fmla="*/ 2147483647 h 304"/>
                  <a:gd name="T100" fmla="*/ 2147483647 w 596"/>
                  <a:gd name="T101" fmla="*/ 2147483647 h 304"/>
                  <a:gd name="T102" fmla="*/ 2147483647 w 596"/>
                  <a:gd name="T103" fmla="*/ 2147483647 h 304"/>
                  <a:gd name="T104" fmla="*/ 2147483647 w 596"/>
                  <a:gd name="T105" fmla="*/ 2147483647 h 304"/>
                  <a:gd name="T106" fmla="*/ 2147483647 w 596"/>
                  <a:gd name="T107" fmla="*/ 2147483647 h 304"/>
                  <a:gd name="T108" fmla="*/ 2147483647 w 596"/>
                  <a:gd name="T109" fmla="*/ 2147483647 h 304"/>
                  <a:gd name="T110" fmla="*/ 2147483647 w 596"/>
                  <a:gd name="T111" fmla="*/ 2147483647 h 304"/>
                  <a:gd name="T112" fmla="*/ 2147483647 w 596"/>
                  <a:gd name="T113" fmla="*/ 2147483647 h 304"/>
                  <a:gd name="T114" fmla="*/ 2147483647 w 596"/>
                  <a:gd name="T115" fmla="*/ 2147483647 h 304"/>
                  <a:gd name="T116" fmla="*/ 2147483647 w 596"/>
                  <a:gd name="T117" fmla="*/ 2147483647 h 304"/>
                  <a:gd name="T118" fmla="*/ 2147483647 w 596"/>
                  <a:gd name="T119" fmla="*/ 2147483647 h 304"/>
                  <a:gd name="T120" fmla="*/ 2147483647 w 596"/>
                  <a:gd name="T121" fmla="*/ 2147483647 h 304"/>
                  <a:gd name="T122" fmla="*/ 2147483647 w 596"/>
                  <a:gd name="T123" fmla="*/ 2147483647 h 304"/>
                  <a:gd name="T124" fmla="*/ 2147483647 w 596"/>
                  <a:gd name="T125" fmla="*/ 2147483647 h 30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96"/>
                  <a:gd name="T190" fmla="*/ 0 h 304"/>
                  <a:gd name="T191" fmla="*/ 596 w 596"/>
                  <a:gd name="T192" fmla="*/ 304 h 304"/>
                  <a:gd name="connsiteX0" fmla="*/ 10000 w 10000"/>
                  <a:gd name="connsiteY0" fmla="*/ 5691 h 10000"/>
                  <a:gd name="connsiteX1" fmla="*/ 10000 w 10000"/>
                  <a:gd name="connsiteY1" fmla="*/ 1020 h 10000"/>
                  <a:gd name="connsiteX2" fmla="*/ 9950 w 10000"/>
                  <a:gd name="connsiteY2" fmla="*/ 855 h 10000"/>
                  <a:gd name="connsiteX3" fmla="*/ 9899 w 10000"/>
                  <a:gd name="connsiteY3" fmla="*/ 724 h 10000"/>
                  <a:gd name="connsiteX4" fmla="*/ 9849 w 10000"/>
                  <a:gd name="connsiteY4" fmla="*/ 559 h 10000"/>
                  <a:gd name="connsiteX5" fmla="*/ 9782 w 10000"/>
                  <a:gd name="connsiteY5" fmla="*/ 428 h 10000"/>
                  <a:gd name="connsiteX6" fmla="*/ 9732 w 10000"/>
                  <a:gd name="connsiteY6" fmla="*/ 296 h 10000"/>
                  <a:gd name="connsiteX7" fmla="*/ 9664 w 10000"/>
                  <a:gd name="connsiteY7" fmla="*/ 164 h 10000"/>
                  <a:gd name="connsiteX8" fmla="*/ 9597 w 10000"/>
                  <a:gd name="connsiteY8" fmla="*/ 0 h 10000"/>
                  <a:gd name="connsiteX9" fmla="*/ 688 w 10000"/>
                  <a:gd name="connsiteY9" fmla="*/ 164 h 10000"/>
                  <a:gd name="connsiteX10" fmla="*/ 638 w 10000"/>
                  <a:gd name="connsiteY10" fmla="*/ 296 h 10000"/>
                  <a:gd name="connsiteX11" fmla="*/ 570 w 10000"/>
                  <a:gd name="connsiteY11" fmla="*/ 428 h 10000"/>
                  <a:gd name="connsiteX12" fmla="*/ 520 w 10000"/>
                  <a:gd name="connsiteY12" fmla="*/ 559 h 10000"/>
                  <a:gd name="connsiteX13" fmla="*/ 470 w 10000"/>
                  <a:gd name="connsiteY13" fmla="*/ 724 h 10000"/>
                  <a:gd name="connsiteX14" fmla="*/ 419 w 10000"/>
                  <a:gd name="connsiteY14" fmla="*/ 855 h 10000"/>
                  <a:gd name="connsiteX15" fmla="*/ 369 w 10000"/>
                  <a:gd name="connsiteY15" fmla="*/ 1020 h 10000"/>
                  <a:gd name="connsiteX16" fmla="*/ 319 w 10000"/>
                  <a:gd name="connsiteY16" fmla="*/ 1151 h 10000"/>
                  <a:gd name="connsiteX17" fmla="*/ 285 w 10000"/>
                  <a:gd name="connsiteY17" fmla="*/ 1316 h 10000"/>
                  <a:gd name="connsiteX18" fmla="*/ 235 w 10000"/>
                  <a:gd name="connsiteY18" fmla="*/ 1480 h 10000"/>
                  <a:gd name="connsiteX19" fmla="*/ 201 w 10000"/>
                  <a:gd name="connsiteY19" fmla="*/ 1612 h 10000"/>
                  <a:gd name="connsiteX20" fmla="*/ 168 w 10000"/>
                  <a:gd name="connsiteY20" fmla="*/ 1776 h 10000"/>
                  <a:gd name="connsiteX21" fmla="*/ 134 w 10000"/>
                  <a:gd name="connsiteY21" fmla="*/ 1941 h 10000"/>
                  <a:gd name="connsiteX22" fmla="*/ 117 w 10000"/>
                  <a:gd name="connsiteY22" fmla="*/ 2105 h 10000"/>
                  <a:gd name="connsiteX23" fmla="*/ 84 w 10000"/>
                  <a:gd name="connsiteY23" fmla="*/ 2270 h 10000"/>
                  <a:gd name="connsiteX24" fmla="*/ 67 w 10000"/>
                  <a:gd name="connsiteY24" fmla="*/ 2434 h 10000"/>
                  <a:gd name="connsiteX25" fmla="*/ 50 w 10000"/>
                  <a:gd name="connsiteY25" fmla="*/ 2599 h 10000"/>
                  <a:gd name="connsiteX26" fmla="*/ 34 w 10000"/>
                  <a:gd name="connsiteY26" fmla="*/ 2763 h 10000"/>
                  <a:gd name="connsiteX27" fmla="*/ 17 w 10000"/>
                  <a:gd name="connsiteY27" fmla="*/ 2928 h 10000"/>
                  <a:gd name="connsiteX28" fmla="*/ 17 w 10000"/>
                  <a:gd name="connsiteY28" fmla="*/ 3092 h 10000"/>
                  <a:gd name="connsiteX29" fmla="*/ 0 w 10000"/>
                  <a:gd name="connsiteY29" fmla="*/ 3257 h 10000"/>
                  <a:gd name="connsiteX30" fmla="*/ 0 w 10000"/>
                  <a:gd name="connsiteY30" fmla="*/ 3421 h 10000"/>
                  <a:gd name="connsiteX31" fmla="*/ 0 w 10000"/>
                  <a:gd name="connsiteY31" fmla="*/ 3586 h 10000"/>
                  <a:gd name="connsiteX32" fmla="*/ 17 w 10000"/>
                  <a:gd name="connsiteY32" fmla="*/ 3750 h 10000"/>
                  <a:gd name="connsiteX33" fmla="*/ 17 w 10000"/>
                  <a:gd name="connsiteY33" fmla="*/ 3914 h 10000"/>
                  <a:gd name="connsiteX34" fmla="*/ 34 w 10000"/>
                  <a:gd name="connsiteY34" fmla="*/ 4079 h 10000"/>
                  <a:gd name="connsiteX35" fmla="*/ 50 w 10000"/>
                  <a:gd name="connsiteY35" fmla="*/ 4243 h 10000"/>
                  <a:gd name="connsiteX36" fmla="*/ 67 w 10000"/>
                  <a:gd name="connsiteY36" fmla="*/ 4408 h 10000"/>
                  <a:gd name="connsiteX37" fmla="*/ 84 w 10000"/>
                  <a:gd name="connsiteY37" fmla="*/ 4572 h 10000"/>
                  <a:gd name="connsiteX38" fmla="*/ 117 w 10000"/>
                  <a:gd name="connsiteY38" fmla="*/ 4737 h 10000"/>
                  <a:gd name="connsiteX39" fmla="*/ 134 w 10000"/>
                  <a:gd name="connsiteY39" fmla="*/ 4901 h 10000"/>
                  <a:gd name="connsiteX40" fmla="*/ 168 w 10000"/>
                  <a:gd name="connsiteY40" fmla="*/ 5066 h 10000"/>
                  <a:gd name="connsiteX41" fmla="*/ 201 w 10000"/>
                  <a:gd name="connsiteY41" fmla="*/ 5230 h 10000"/>
                  <a:gd name="connsiteX42" fmla="*/ 235 w 10000"/>
                  <a:gd name="connsiteY42" fmla="*/ 5362 h 10000"/>
                  <a:gd name="connsiteX43" fmla="*/ 285 w 10000"/>
                  <a:gd name="connsiteY43" fmla="*/ 5526 h 10000"/>
                  <a:gd name="connsiteX44" fmla="*/ 319 w 10000"/>
                  <a:gd name="connsiteY44" fmla="*/ 5691 h 10000"/>
                  <a:gd name="connsiteX45" fmla="*/ 369 w 10000"/>
                  <a:gd name="connsiteY45" fmla="*/ 5822 h 10000"/>
                  <a:gd name="connsiteX46" fmla="*/ 419 w 10000"/>
                  <a:gd name="connsiteY46" fmla="*/ 5987 h 10000"/>
                  <a:gd name="connsiteX47" fmla="*/ 470 w 10000"/>
                  <a:gd name="connsiteY47" fmla="*/ 6118 h 10000"/>
                  <a:gd name="connsiteX48" fmla="*/ 520 w 10000"/>
                  <a:gd name="connsiteY48" fmla="*/ 6250 h 10000"/>
                  <a:gd name="connsiteX49" fmla="*/ 570 w 10000"/>
                  <a:gd name="connsiteY49" fmla="*/ 6414 h 10000"/>
                  <a:gd name="connsiteX50" fmla="*/ 638 w 10000"/>
                  <a:gd name="connsiteY50" fmla="*/ 6546 h 10000"/>
                  <a:gd name="connsiteX51" fmla="*/ 688 w 10000"/>
                  <a:gd name="connsiteY51" fmla="*/ 6678 h 10000"/>
                  <a:gd name="connsiteX52" fmla="*/ 755 w 10000"/>
                  <a:gd name="connsiteY52" fmla="*/ 6809 h 10000"/>
                  <a:gd name="connsiteX53" fmla="*/ 822 w 10000"/>
                  <a:gd name="connsiteY53" fmla="*/ 6974 h 10000"/>
                  <a:gd name="connsiteX54" fmla="*/ 889 w 10000"/>
                  <a:gd name="connsiteY54" fmla="*/ 7105 h 10000"/>
                  <a:gd name="connsiteX55" fmla="*/ 956 w 10000"/>
                  <a:gd name="connsiteY55" fmla="*/ 7204 h 10000"/>
                  <a:gd name="connsiteX56" fmla="*/ 1040 w 10000"/>
                  <a:gd name="connsiteY56" fmla="*/ 7336 h 10000"/>
                  <a:gd name="connsiteX57" fmla="*/ 1107 w 10000"/>
                  <a:gd name="connsiteY57" fmla="*/ 7467 h 10000"/>
                  <a:gd name="connsiteX58" fmla="*/ 1191 w 10000"/>
                  <a:gd name="connsiteY58" fmla="*/ 7599 h 10000"/>
                  <a:gd name="connsiteX59" fmla="*/ 1275 w 10000"/>
                  <a:gd name="connsiteY59" fmla="*/ 7697 h 10000"/>
                  <a:gd name="connsiteX60" fmla="*/ 1342 w 10000"/>
                  <a:gd name="connsiteY60" fmla="*/ 7829 h 10000"/>
                  <a:gd name="connsiteX61" fmla="*/ 1443 w 10000"/>
                  <a:gd name="connsiteY61" fmla="*/ 7961 h 10000"/>
                  <a:gd name="connsiteX62" fmla="*/ 1527 w 10000"/>
                  <a:gd name="connsiteY62" fmla="*/ 8059 h 10000"/>
                  <a:gd name="connsiteX63" fmla="*/ 1611 w 10000"/>
                  <a:gd name="connsiteY63" fmla="*/ 8158 h 10000"/>
                  <a:gd name="connsiteX64" fmla="*/ 1695 w 10000"/>
                  <a:gd name="connsiteY64" fmla="*/ 8289 h 10000"/>
                  <a:gd name="connsiteX65" fmla="*/ 1795 w 10000"/>
                  <a:gd name="connsiteY65" fmla="*/ 8388 h 10000"/>
                  <a:gd name="connsiteX66" fmla="*/ 1896 w 10000"/>
                  <a:gd name="connsiteY66" fmla="*/ 8487 h 10000"/>
                  <a:gd name="connsiteX67" fmla="*/ 2081 w 10000"/>
                  <a:gd name="connsiteY67" fmla="*/ 8684 h 10000"/>
                  <a:gd name="connsiteX68" fmla="*/ 2282 w 10000"/>
                  <a:gd name="connsiteY68" fmla="*/ 8849 h 10000"/>
                  <a:gd name="connsiteX69" fmla="*/ 2500 w 10000"/>
                  <a:gd name="connsiteY69" fmla="*/ 9046 h 10000"/>
                  <a:gd name="connsiteX70" fmla="*/ 2718 w 10000"/>
                  <a:gd name="connsiteY70" fmla="*/ 9178 h 10000"/>
                  <a:gd name="connsiteX71" fmla="*/ 2936 w 10000"/>
                  <a:gd name="connsiteY71" fmla="*/ 9342 h 10000"/>
                  <a:gd name="connsiteX72" fmla="*/ 3171 w 10000"/>
                  <a:gd name="connsiteY72" fmla="*/ 9474 h 10000"/>
                  <a:gd name="connsiteX73" fmla="*/ 3406 w 10000"/>
                  <a:gd name="connsiteY73" fmla="*/ 9572 h 10000"/>
                  <a:gd name="connsiteX74" fmla="*/ 3641 w 10000"/>
                  <a:gd name="connsiteY74" fmla="*/ 9671 h 10000"/>
                  <a:gd name="connsiteX75" fmla="*/ 3893 w 10000"/>
                  <a:gd name="connsiteY75" fmla="*/ 9770 h 10000"/>
                  <a:gd name="connsiteX76" fmla="*/ 4128 w 10000"/>
                  <a:gd name="connsiteY76" fmla="*/ 9836 h 10000"/>
                  <a:gd name="connsiteX77" fmla="*/ 4262 w 10000"/>
                  <a:gd name="connsiteY77" fmla="*/ 9868 h 10000"/>
                  <a:gd name="connsiteX78" fmla="*/ 4396 w 10000"/>
                  <a:gd name="connsiteY78" fmla="*/ 9901 h 10000"/>
                  <a:gd name="connsiteX79" fmla="*/ 4513 w 10000"/>
                  <a:gd name="connsiteY79" fmla="*/ 9934 h 10000"/>
                  <a:gd name="connsiteX80" fmla="*/ 4648 w 10000"/>
                  <a:gd name="connsiteY80" fmla="*/ 9934 h 10000"/>
                  <a:gd name="connsiteX81" fmla="*/ 4782 w 10000"/>
                  <a:gd name="connsiteY81" fmla="*/ 9967 h 10000"/>
                  <a:gd name="connsiteX82" fmla="*/ 4916 w 10000"/>
                  <a:gd name="connsiteY82" fmla="*/ 9967 h 10000"/>
                  <a:gd name="connsiteX83" fmla="*/ 5050 w 10000"/>
                  <a:gd name="connsiteY83" fmla="*/ 9967 h 10000"/>
                  <a:gd name="connsiteX84" fmla="*/ 5185 w 10000"/>
                  <a:gd name="connsiteY84" fmla="*/ 10000 h 10000"/>
                  <a:gd name="connsiteX85" fmla="*/ 5319 w 10000"/>
                  <a:gd name="connsiteY85" fmla="*/ 9967 h 10000"/>
                  <a:gd name="connsiteX86" fmla="*/ 5453 w 10000"/>
                  <a:gd name="connsiteY86" fmla="*/ 9967 h 10000"/>
                  <a:gd name="connsiteX87" fmla="*/ 5570 w 10000"/>
                  <a:gd name="connsiteY87" fmla="*/ 9967 h 10000"/>
                  <a:gd name="connsiteX88" fmla="*/ 5705 w 10000"/>
                  <a:gd name="connsiteY88" fmla="*/ 9934 h 10000"/>
                  <a:gd name="connsiteX89" fmla="*/ 5839 w 10000"/>
                  <a:gd name="connsiteY89" fmla="*/ 9934 h 10000"/>
                  <a:gd name="connsiteX90" fmla="*/ 5973 w 10000"/>
                  <a:gd name="connsiteY90" fmla="*/ 9901 h 10000"/>
                  <a:gd name="connsiteX91" fmla="*/ 6091 w 10000"/>
                  <a:gd name="connsiteY91" fmla="*/ 9868 h 10000"/>
                  <a:gd name="connsiteX92" fmla="*/ 6225 w 10000"/>
                  <a:gd name="connsiteY92" fmla="*/ 9836 h 10000"/>
                  <a:gd name="connsiteX93" fmla="*/ 6477 w 10000"/>
                  <a:gd name="connsiteY93" fmla="*/ 9770 h 10000"/>
                  <a:gd name="connsiteX94" fmla="*/ 6711 w 10000"/>
                  <a:gd name="connsiteY94" fmla="*/ 9671 h 10000"/>
                  <a:gd name="connsiteX95" fmla="*/ 6963 w 10000"/>
                  <a:gd name="connsiteY95" fmla="*/ 9572 h 10000"/>
                  <a:gd name="connsiteX96" fmla="*/ 7198 w 10000"/>
                  <a:gd name="connsiteY96" fmla="*/ 9474 h 10000"/>
                  <a:gd name="connsiteX97" fmla="*/ 7416 w 10000"/>
                  <a:gd name="connsiteY97" fmla="*/ 9342 h 10000"/>
                  <a:gd name="connsiteX98" fmla="*/ 7651 w 10000"/>
                  <a:gd name="connsiteY98" fmla="*/ 9178 h 10000"/>
                  <a:gd name="connsiteX99" fmla="*/ 7852 w 10000"/>
                  <a:gd name="connsiteY99" fmla="*/ 9046 h 10000"/>
                  <a:gd name="connsiteX100" fmla="*/ 8070 w 10000"/>
                  <a:gd name="connsiteY100" fmla="*/ 8849 h 10000"/>
                  <a:gd name="connsiteX101" fmla="*/ 8272 w 10000"/>
                  <a:gd name="connsiteY101" fmla="*/ 8684 h 10000"/>
                  <a:gd name="connsiteX102" fmla="*/ 8473 w 10000"/>
                  <a:gd name="connsiteY102" fmla="*/ 8487 h 10000"/>
                  <a:gd name="connsiteX103" fmla="*/ 8557 w 10000"/>
                  <a:gd name="connsiteY103" fmla="*/ 8388 h 10000"/>
                  <a:gd name="connsiteX104" fmla="*/ 8658 w 10000"/>
                  <a:gd name="connsiteY104" fmla="*/ 8289 h 10000"/>
                  <a:gd name="connsiteX105" fmla="*/ 8742 w 10000"/>
                  <a:gd name="connsiteY105" fmla="*/ 8158 h 10000"/>
                  <a:gd name="connsiteX106" fmla="*/ 8842 w 10000"/>
                  <a:gd name="connsiteY106" fmla="*/ 8059 h 10000"/>
                  <a:gd name="connsiteX107" fmla="*/ 8926 w 10000"/>
                  <a:gd name="connsiteY107" fmla="*/ 7961 h 10000"/>
                  <a:gd name="connsiteX108" fmla="*/ 9010 w 10000"/>
                  <a:gd name="connsiteY108" fmla="*/ 7829 h 10000"/>
                  <a:gd name="connsiteX109" fmla="*/ 9094 w 10000"/>
                  <a:gd name="connsiteY109" fmla="*/ 7697 h 10000"/>
                  <a:gd name="connsiteX110" fmla="*/ 9178 w 10000"/>
                  <a:gd name="connsiteY110" fmla="*/ 7599 h 10000"/>
                  <a:gd name="connsiteX111" fmla="*/ 9245 w 10000"/>
                  <a:gd name="connsiteY111" fmla="*/ 7467 h 10000"/>
                  <a:gd name="connsiteX112" fmla="*/ 9329 w 10000"/>
                  <a:gd name="connsiteY112" fmla="*/ 7336 h 10000"/>
                  <a:gd name="connsiteX113" fmla="*/ 9396 w 10000"/>
                  <a:gd name="connsiteY113" fmla="*/ 7204 h 10000"/>
                  <a:gd name="connsiteX114" fmla="*/ 9463 w 10000"/>
                  <a:gd name="connsiteY114" fmla="*/ 7105 h 10000"/>
                  <a:gd name="connsiteX115" fmla="*/ 9530 w 10000"/>
                  <a:gd name="connsiteY115" fmla="*/ 6974 h 10000"/>
                  <a:gd name="connsiteX116" fmla="*/ 9597 w 10000"/>
                  <a:gd name="connsiteY116" fmla="*/ 6809 h 10000"/>
                  <a:gd name="connsiteX117" fmla="*/ 9664 w 10000"/>
                  <a:gd name="connsiteY117" fmla="*/ 6678 h 10000"/>
                  <a:gd name="connsiteX118" fmla="*/ 9732 w 10000"/>
                  <a:gd name="connsiteY118" fmla="*/ 6546 h 10000"/>
                  <a:gd name="connsiteX119" fmla="*/ 9782 w 10000"/>
                  <a:gd name="connsiteY119" fmla="*/ 6414 h 10000"/>
                  <a:gd name="connsiteX120" fmla="*/ 9849 w 10000"/>
                  <a:gd name="connsiteY120" fmla="*/ 6250 h 10000"/>
                  <a:gd name="connsiteX121" fmla="*/ 9899 w 10000"/>
                  <a:gd name="connsiteY121" fmla="*/ 6118 h 10000"/>
                  <a:gd name="connsiteX122" fmla="*/ 9950 w 10000"/>
                  <a:gd name="connsiteY122" fmla="*/ 5987 h 10000"/>
                  <a:gd name="connsiteX123" fmla="*/ 10000 w 10000"/>
                  <a:gd name="connsiteY123" fmla="*/ 5822 h 10000"/>
                  <a:gd name="connsiteX124" fmla="*/ 10000 w 10000"/>
                  <a:gd name="connsiteY124" fmla="*/ 5691 h 10000"/>
                  <a:gd name="connsiteX0" fmla="*/ 10816 w 10816"/>
                  <a:gd name="connsiteY0" fmla="*/ 5691 h 10000"/>
                  <a:gd name="connsiteX1" fmla="*/ 10816 w 10816"/>
                  <a:gd name="connsiteY1" fmla="*/ 1020 h 10000"/>
                  <a:gd name="connsiteX2" fmla="*/ 10766 w 10816"/>
                  <a:gd name="connsiteY2" fmla="*/ 855 h 10000"/>
                  <a:gd name="connsiteX3" fmla="*/ 10715 w 10816"/>
                  <a:gd name="connsiteY3" fmla="*/ 724 h 10000"/>
                  <a:gd name="connsiteX4" fmla="*/ 10665 w 10816"/>
                  <a:gd name="connsiteY4" fmla="*/ 559 h 10000"/>
                  <a:gd name="connsiteX5" fmla="*/ 10598 w 10816"/>
                  <a:gd name="connsiteY5" fmla="*/ 428 h 10000"/>
                  <a:gd name="connsiteX6" fmla="*/ 10548 w 10816"/>
                  <a:gd name="connsiteY6" fmla="*/ 296 h 10000"/>
                  <a:gd name="connsiteX7" fmla="*/ 10480 w 10816"/>
                  <a:gd name="connsiteY7" fmla="*/ 164 h 10000"/>
                  <a:gd name="connsiteX8" fmla="*/ 10413 w 10816"/>
                  <a:gd name="connsiteY8" fmla="*/ 0 h 10000"/>
                  <a:gd name="connsiteX9" fmla="*/ 1504 w 10816"/>
                  <a:gd name="connsiteY9" fmla="*/ 164 h 10000"/>
                  <a:gd name="connsiteX10" fmla="*/ 1386 w 10816"/>
                  <a:gd name="connsiteY10" fmla="*/ 428 h 10000"/>
                  <a:gd name="connsiteX11" fmla="*/ 1336 w 10816"/>
                  <a:gd name="connsiteY11" fmla="*/ 559 h 10000"/>
                  <a:gd name="connsiteX12" fmla="*/ 1286 w 10816"/>
                  <a:gd name="connsiteY12" fmla="*/ 724 h 10000"/>
                  <a:gd name="connsiteX13" fmla="*/ 1235 w 10816"/>
                  <a:gd name="connsiteY13" fmla="*/ 855 h 10000"/>
                  <a:gd name="connsiteX14" fmla="*/ 1185 w 10816"/>
                  <a:gd name="connsiteY14" fmla="*/ 1020 h 10000"/>
                  <a:gd name="connsiteX15" fmla="*/ 1135 w 10816"/>
                  <a:gd name="connsiteY15" fmla="*/ 1151 h 10000"/>
                  <a:gd name="connsiteX16" fmla="*/ 1101 w 10816"/>
                  <a:gd name="connsiteY16" fmla="*/ 1316 h 10000"/>
                  <a:gd name="connsiteX17" fmla="*/ 1051 w 10816"/>
                  <a:gd name="connsiteY17" fmla="*/ 1480 h 10000"/>
                  <a:gd name="connsiteX18" fmla="*/ 1017 w 10816"/>
                  <a:gd name="connsiteY18" fmla="*/ 1612 h 10000"/>
                  <a:gd name="connsiteX19" fmla="*/ 984 w 10816"/>
                  <a:gd name="connsiteY19" fmla="*/ 1776 h 10000"/>
                  <a:gd name="connsiteX20" fmla="*/ 950 w 10816"/>
                  <a:gd name="connsiteY20" fmla="*/ 1941 h 10000"/>
                  <a:gd name="connsiteX21" fmla="*/ 933 w 10816"/>
                  <a:gd name="connsiteY21" fmla="*/ 2105 h 10000"/>
                  <a:gd name="connsiteX22" fmla="*/ 900 w 10816"/>
                  <a:gd name="connsiteY22" fmla="*/ 2270 h 10000"/>
                  <a:gd name="connsiteX23" fmla="*/ 883 w 10816"/>
                  <a:gd name="connsiteY23" fmla="*/ 2434 h 10000"/>
                  <a:gd name="connsiteX24" fmla="*/ 866 w 10816"/>
                  <a:gd name="connsiteY24" fmla="*/ 2599 h 10000"/>
                  <a:gd name="connsiteX25" fmla="*/ 850 w 10816"/>
                  <a:gd name="connsiteY25" fmla="*/ 2763 h 10000"/>
                  <a:gd name="connsiteX26" fmla="*/ 833 w 10816"/>
                  <a:gd name="connsiteY26" fmla="*/ 2928 h 10000"/>
                  <a:gd name="connsiteX27" fmla="*/ 833 w 10816"/>
                  <a:gd name="connsiteY27" fmla="*/ 3092 h 10000"/>
                  <a:gd name="connsiteX28" fmla="*/ 816 w 10816"/>
                  <a:gd name="connsiteY28" fmla="*/ 3257 h 10000"/>
                  <a:gd name="connsiteX29" fmla="*/ 816 w 10816"/>
                  <a:gd name="connsiteY29" fmla="*/ 3421 h 10000"/>
                  <a:gd name="connsiteX30" fmla="*/ 816 w 10816"/>
                  <a:gd name="connsiteY30" fmla="*/ 3586 h 10000"/>
                  <a:gd name="connsiteX31" fmla="*/ 833 w 10816"/>
                  <a:gd name="connsiteY31" fmla="*/ 3750 h 10000"/>
                  <a:gd name="connsiteX32" fmla="*/ 833 w 10816"/>
                  <a:gd name="connsiteY32" fmla="*/ 3914 h 10000"/>
                  <a:gd name="connsiteX33" fmla="*/ 850 w 10816"/>
                  <a:gd name="connsiteY33" fmla="*/ 4079 h 10000"/>
                  <a:gd name="connsiteX34" fmla="*/ 866 w 10816"/>
                  <a:gd name="connsiteY34" fmla="*/ 4243 h 10000"/>
                  <a:gd name="connsiteX35" fmla="*/ 883 w 10816"/>
                  <a:gd name="connsiteY35" fmla="*/ 4408 h 10000"/>
                  <a:gd name="connsiteX36" fmla="*/ 900 w 10816"/>
                  <a:gd name="connsiteY36" fmla="*/ 4572 h 10000"/>
                  <a:gd name="connsiteX37" fmla="*/ 933 w 10816"/>
                  <a:gd name="connsiteY37" fmla="*/ 4737 h 10000"/>
                  <a:gd name="connsiteX38" fmla="*/ 950 w 10816"/>
                  <a:gd name="connsiteY38" fmla="*/ 4901 h 10000"/>
                  <a:gd name="connsiteX39" fmla="*/ 984 w 10816"/>
                  <a:gd name="connsiteY39" fmla="*/ 5066 h 10000"/>
                  <a:gd name="connsiteX40" fmla="*/ 1017 w 10816"/>
                  <a:gd name="connsiteY40" fmla="*/ 5230 h 10000"/>
                  <a:gd name="connsiteX41" fmla="*/ 1051 w 10816"/>
                  <a:gd name="connsiteY41" fmla="*/ 5362 h 10000"/>
                  <a:gd name="connsiteX42" fmla="*/ 1101 w 10816"/>
                  <a:gd name="connsiteY42" fmla="*/ 5526 h 10000"/>
                  <a:gd name="connsiteX43" fmla="*/ 1135 w 10816"/>
                  <a:gd name="connsiteY43" fmla="*/ 5691 h 10000"/>
                  <a:gd name="connsiteX44" fmla="*/ 1185 w 10816"/>
                  <a:gd name="connsiteY44" fmla="*/ 5822 h 10000"/>
                  <a:gd name="connsiteX45" fmla="*/ 1235 w 10816"/>
                  <a:gd name="connsiteY45" fmla="*/ 5987 h 10000"/>
                  <a:gd name="connsiteX46" fmla="*/ 1286 w 10816"/>
                  <a:gd name="connsiteY46" fmla="*/ 6118 h 10000"/>
                  <a:gd name="connsiteX47" fmla="*/ 1336 w 10816"/>
                  <a:gd name="connsiteY47" fmla="*/ 6250 h 10000"/>
                  <a:gd name="connsiteX48" fmla="*/ 1386 w 10816"/>
                  <a:gd name="connsiteY48" fmla="*/ 6414 h 10000"/>
                  <a:gd name="connsiteX49" fmla="*/ 1454 w 10816"/>
                  <a:gd name="connsiteY49" fmla="*/ 6546 h 10000"/>
                  <a:gd name="connsiteX50" fmla="*/ 1504 w 10816"/>
                  <a:gd name="connsiteY50" fmla="*/ 6678 h 10000"/>
                  <a:gd name="connsiteX51" fmla="*/ 1571 w 10816"/>
                  <a:gd name="connsiteY51" fmla="*/ 6809 h 10000"/>
                  <a:gd name="connsiteX52" fmla="*/ 1638 w 10816"/>
                  <a:gd name="connsiteY52" fmla="*/ 6974 h 10000"/>
                  <a:gd name="connsiteX53" fmla="*/ 1705 w 10816"/>
                  <a:gd name="connsiteY53" fmla="*/ 7105 h 10000"/>
                  <a:gd name="connsiteX54" fmla="*/ 1772 w 10816"/>
                  <a:gd name="connsiteY54" fmla="*/ 7204 h 10000"/>
                  <a:gd name="connsiteX55" fmla="*/ 1856 w 10816"/>
                  <a:gd name="connsiteY55" fmla="*/ 7336 h 10000"/>
                  <a:gd name="connsiteX56" fmla="*/ 1923 w 10816"/>
                  <a:gd name="connsiteY56" fmla="*/ 7467 h 10000"/>
                  <a:gd name="connsiteX57" fmla="*/ 2007 w 10816"/>
                  <a:gd name="connsiteY57" fmla="*/ 7599 h 10000"/>
                  <a:gd name="connsiteX58" fmla="*/ 2091 w 10816"/>
                  <a:gd name="connsiteY58" fmla="*/ 7697 h 10000"/>
                  <a:gd name="connsiteX59" fmla="*/ 2158 w 10816"/>
                  <a:gd name="connsiteY59" fmla="*/ 7829 h 10000"/>
                  <a:gd name="connsiteX60" fmla="*/ 2259 w 10816"/>
                  <a:gd name="connsiteY60" fmla="*/ 7961 h 10000"/>
                  <a:gd name="connsiteX61" fmla="*/ 2343 w 10816"/>
                  <a:gd name="connsiteY61" fmla="*/ 8059 h 10000"/>
                  <a:gd name="connsiteX62" fmla="*/ 2427 w 10816"/>
                  <a:gd name="connsiteY62" fmla="*/ 8158 h 10000"/>
                  <a:gd name="connsiteX63" fmla="*/ 2511 w 10816"/>
                  <a:gd name="connsiteY63" fmla="*/ 8289 h 10000"/>
                  <a:gd name="connsiteX64" fmla="*/ 2611 w 10816"/>
                  <a:gd name="connsiteY64" fmla="*/ 8388 h 10000"/>
                  <a:gd name="connsiteX65" fmla="*/ 2712 w 10816"/>
                  <a:gd name="connsiteY65" fmla="*/ 8487 h 10000"/>
                  <a:gd name="connsiteX66" fmla="*/ 2897 w 10816"/>
                  <a:gd name="connsiteY66" fmla="*/ 8684 h 10000"/>
                  <a:gd name="connsiteX67" fmla="*/ 3098 w 10816"/>
                  <a:gd name="connsiteY67" fmla="*/ 8849 h 10000"/>
                  <a:gd name="connsiteX68" fmla="*/ 3316 w 10816"/>
                  <a:gd name="connsiteY68" fmla="*/ 9046 h 10000"/>
                  <a:gd name="connsiteX69" fmla="*/ 3534 w 10816"/>
                  <a:gd name="connsiteY69" fmla="*/ 9178 h 10000"/>
                  <a:gd name="connsiteX70" fmla="*/ 3752 w 10816"/>
                  <a:gd name="connsiteY70" fmla="*/ 9342 h 10000"/>
                  <a:gd name="connsiteX71" fmla="*/ 3987 w 10816"/>
                  <a:gd name="connsiteY71" fmla="*/ 9474 h 10000"/>
                  <a:gd name="connsiteX72" fmla="*/ 4222 w 10816"/>
                  <a:gd name="connsiteY72" fmla="*/ 9572 h 10000"/>
                  <a:gd name="connsiteX73" fmla="*/ 4457 w 10816"/>
                  <a:gd name="connsiteY73" fmla="*/ 9671 h 10000"/>
                  <a:gd name="connsiteX74" fmla="*/ 4709 w 10816"/>
                  <a:gd name="connsiteY74" fmla="*/ 9770 h 10000"/>
                  <a:gd name="connsiteX75" fmla="*/ 4944 w 10816"/>
                  <a:gd name="connsiteY75" fmla="*/ 9836 h 10000"/>
                  <a:gd name="connsiteX76" fmla="*/ 5078 w 10816"/>
                  <a:gd name="connsiteY76" fmla="*/ 9868 h 10000"/>
                  <a:gd name="connsiteX77" fmla="*/ 5212 w 10816"/>
                  <a:gd name="connsiteY77" fmla="*/ 9901 h 10000"/>
                  <a:gd name="connsiteX78" fmla="*/ 5329 w 10816"/>
                  <a:gd name="connsiteY78" fmla="*/ 9934 h 10000"/>
                  <a:gd name="connsiteX79" fmla="*/ 5464 w 10816"/>
                  <a:gd name="connsiteY79" fmla="*/ 9934 h 10000"/>
                  <a:gd name="connsiteX80" fmla="*/ 5598 w 10816"/>
                  <a:gd name="connsiteY80" fmla="*/ 9967 h 10000"/>
                  <a:gd name="connsiteX81" fmla="*/ 5732 w 10816"/>
                  <a:gd name="connsiteY81" fmla="*/ 9967 h 10000"/>
                  <a:gd name="connsiteX82" fmla="*/ 5866 w 10816"/>
                  <a:gd name="connsiteY82" fmla="*/ 9967 h 10000"/>
                  <a:gd name="connsiteX83" fmla="*/ 6001 w 10816"/>
                  <a:gd name="connsiteY83" fmla="*/ 10000 h 10000"/>
                  <a:gd name="connsiteX84" fmla="*/ 6135 w 10816"/>
                  <a:gd name="connsiteY84" fmla="*/ 9967 h 10000"/>
                  <a:gd name="connsiteX85" fmla="*/ 6269 w 10816"/>
                  <a:gd name="connsiteY85" fmla="*/ 9967 h 10000"/>
                  <a:gd name="connsiteX86" fmla="*/ 6386 w 10816"/>
                  <a:gd name="connsiteY86" fmla="*/ 9967 h 10000"/>
                  <a:gd name="connsiteX87" fmla="*/ 6521 w 10816"/>
                  <a:gd name="connsiteY87" fmla="*/ 9934 h 10000"/>
                  <a:gd name="connsiteX88" fmla="*/ 6655 w 10816"/>
                  <a:gd name="connsiteY88" fmla="*/ 9934 h 10000"/>
                  <a:gd name="connsiteX89" fmla="*/ 6789 w 10816"/>
                  <a:gd name="connsiteY89" fmla="*/ 9901 h 10000"/>
                  <a:gd name="connsiteX90" fmla="*/ 6907 w 10816"/>
                  <a:gd name="connsiteY90" fmla="*/ 9868 h 10000"/>
                  <a:gd name="connsiteX91" fmla="*/ 7041 w 10816"/>
                  <a:gd name="connsiteY91" fmla="*/ 9836 h 10000"/>
                  <a:gd name="connsiteX92" fmla="*/ 7293 w 10816"/>
                  <a:gd name="connsiteY92" fmla="*/ 9770 h 10000"/>
                  <a:gd name="connsiteX93" fmla="*/ 7527 w 10816"/>
                  <a:gd name="connsiteY93" fmla="*/ 9671 h 10000"/>
                  <a:gd name="connsiteX94" fmla="*/ 7779 w 10816"/>
                  <a:gd name="connsiteY94" fmla="*/ 9572 h 10000"/>
                  <a:gd name="connsiteX95" fmla="*/ 8014 w 10816"/>
                  <a:gd name="connsiteY95" fmla="*/ 9474 h 10000"/>
                  <a:gd name="connsiteX96" fmla="*/ 8232 w 10816"/>
                  <a:gd name="connsiteY96" fmla="*/ 9342 h 10000"/>
                  <a:gd name="connsiteX97" fmla="*/ 8467 w 10816"/>
                  <a:gd name="connsiteY97" fmla="*/ 9178 h 10000"/>
                  <a:gd name="connsiteX98" fmla="*/ 8668 w 10816"/>
                  <a:gd name="connsiteY98" fmla="*/ 9046 h 10000"/>
                  <a:gd name="connsiteX99" fmla="*/ 8886 w 10816"/>
                  <a:gd name="connsiteY99" fmla="*/ 8849 h 10000"/>
                  <a:gd name="connsiteX100" fmla="*/ 9088 w 10816"/>
                  <a:gd name="connsiteY100" fmla="*/ 8684 h 10000"/>
                  <a:gd name="connsiteX101" fmla="*/ 9289 w 10816"/>
                  <a:gd name="connsiteY101" fmla="*/ 8487 h 10000"/>
                  <a:gd name="connsiteX102" fmla="*/ 9373 w 10816"/>
                  <a:gd name="connsiteY102" fmla="*/ 8388 h 10000"/>
                  <a:gd name="connsiteX103" fmla="*/ 9474 w 10816"/>
                  <a:gd name="connsiteY103" fmla="*/ 8289 h 10000"/>
                  <a:gd name="connsiteX104" fmla="*/ 9558 w 10816"/>
                  <a:gd name="connsiteY104" fmla="*/ 8158 h 10000"/>
                  <a:gd name="connsiteX105" fmla="*/ 9658 w 10816"/>
                  <a:gd name="connsiteY105" fmla="*/ 8059 h 10000"/>
                  <a:gd name="connsiteX106" fmla="*/ 9742 w 10816"/>
                  <a:gd name="connsiteY106" fmla="*/ 7961 h 10000"/>
                  <a:gd name="connsiteX107" fmla="*/ 9826 w 10816"/>
                  <a:gd name="connsiteY107" fmla="*/ 7829 h 10000"/>
                  <a:gd name="connsiteX108" fmla="*/ 9910 w 10816"/>
                  <a:gd name="connsiteY108" fmla="*/ 7697 h 10000"/>
                  <a:gd name="connsiteX109" fmla="*/ 9994 w 10816"/>
                  <a:gd name="connsiteY109" fmla="*/ 7599 h 10000"/>
                  <a:gd name="connsiteX110" fmla="*/ 10061 w 10816"/>
                  <a:gd name="connsiteY110" fmla="*/ 7467 h 10000"/>
                  <a:gd name="connsiteX111" fmla="*/ 10145 w 10816"/>
                  <a:gd name="connsiteY111" fmla="*/ 7336 h 10000"/>
                  <a:gd name="connsiteX112" fmla="*/ 10212 w 10816"/>
                  <a:gd name="connsiteY112" fmla="*/ 7204 h 10000"/>
                  <a:gd name="connsiteX113" fmla="*/ 10279 w 10816"/>
                  <a:gd name="connsiteY113" fmla="*/ 7105 h 10000"/>
                  <a:gd name="connsiteX114" fmla="*/ 10346 w 10816"/>
                  <a:gd name="connsiteY114" fmla="*/ 6974 h 10000"/>
                  <a:gd name="connsiteX115" fmla="*/ 10413 w 10816"/>
                  <a:gd name="connsiteY115" fmla="*/ 6809 h 10000"/>
                  <a:gd name="connsiteX116" fmla="*/ 10480 w 10816"/>
                  <a:gd name="connsiteY116" fmla="*/ 6678 h 10000"/>
                  <a:gd name="connsiteX117" fmla="*/ 10548 w 10816"/>
                  <a:gd name="connsiteY117" fmla="*/ 6546 h 10000"/>
                  <a:gd name="connsiteX118" fmla="*/ 10598 w 10816"/>
                  <a:gd name="connsiteY118" fmla="*/ 6414 h 10000"/>
                  <a:gd name="connsiteX119" fmla="*/ 10665 w 10816"/>
                  <a:gd name="connsiteY119" fmla="*/ 6250 h 10000"/>
                  <a:gd name="connsiteX120" fmla="*/ 10715 w 10816"/>
                  <a:gd name="connsiteY120" fmla="*/ 6118 h 10000"/>
                  <a:gd name="connsiteX121" fmla="*/ 10766 w 10816"/>
                  <a:gd name="connsiteY121" fmla="*/ 5987 h 10000"/>
                  <a:gd name="connsiteX122" fmla="*/ 10816 w 10816"/>
                  <a:gd name="connsiteY122" fmla="*/ 5822 h 10000"/>
                  <a:gd name="connsiteX123" fmla="*/ 10816 w 10816"/>
                  <a:gd name="connsiteY123" fmla="*/ 5691 h 10000"/>
                  <a:gd name="connsiteX0" fmla="*/ 10000 w 10000"/>
                  <a:gd name="connsiteY0" fmla="*/ 5691 h 10000"/>
                  <a:gd name="connsiteX1" fmla="*/ 10000 w 10000"/>
                  <a:gd name="connsiteY1" fmla="*/ 1020 h 10000"/>
                  <a:gd name="connsiteX2" fmla="*/ 9950 w 10000"/>
                  <a:gd name="connsiteY2" fmla="*/ 855 h 10000"/>
                  <a:gd name="connsiteX3" fmla="*/ 9899 w 10000"/>
                  <a:gd name="connsiteY3" fmla="*/ 724 h 10000"/>
                  <a:gd name="connsiteX4" fmla="*/ 9849 w 10000"/>
                  <a:gd name="connsiteY4" fmla="*/ 559 h 10000"/>
                  <a:gd name="connsiteX5" fmla="*/ 9782 w 10000"/>
                  <a:gd name="connsiteY5" fmla="*/ 428 h 10000"/>
                  <a:gd name="connsiteX6" fmla="*/ 9732 w 10000"/>
                  <a:gd name="connsiteY6" fmla="*/ 296 h 10000"/>
                  <a:gd name="connsiteX7" fmla="*/ 9664 w 10000"/>
                  <a:gd name="connsiteY7" fmla="*/ 164 h 10000"/>
                  <a:gd name="connsiteX8" fmla="*/ 9597 w 10000"/>
                  <a:gd name="connsiteY8" fmla="*/ 0 h 10000"/>
                  <a:gd name="connsiteX9" fmla="*/ 570 w 10000"/>
                  <a:gd name="connsiteY9" fmla="*/ 428 h 10000"/>
                  <a:gd name="connsiteX10" fmla="*/ 520 w 10000"/>
                  <a:gd name="connsiteY10" fmla="*/ 559 h 10000"/>
                  <a:gd name="connsiteX11" fmla="*/ 470 w 10000"/>
                  <a:gd name="connsiteY11" fmla="*/ 724 h 10000"/>
                  <a:gd name="connsiteX12" fmla="*/ 419 w 10000"/>
                  <a:gd name="connsiteY12" fmla="*/ 855 h 10000"/>
                  <a:gd name="connsiteX13" fmla="*/ 369 w 10000"/>
                  <a:gd name="connsiteY13" fmla="*/ 1020 h 10000"/>
                  <a:gd name="connsiteX14" fmla="*/ 319 w 10000"/>
                  <a:gd name="connsiteY14" fmla="*/ 1151 h 10000"/>
                  <a:gd name="connsiteX15" fmla="*/ 285 w 10000"/>
                  <a:gd name="connsiteY15" fmla="*/ 1316 h 10000"/>
                  <a:gd name="connsiteX16" fmla="*/ 235 w 10000"/>
                  <a:gd name="connsiteY16" fmla="*/ 1480 h 10000"/>
                  <a:gd name="connsiteX17" fmla="*/ 201 w 10000"/>
                  <a:gd name="connsiteY17" fmla="*/ 1612 h 10000"/>
                  <a:gd name="connsiteX18" fmla="*/ 168 w 10000"/>
                  <a:gd name="connsiteY18" fmla="*/ 1776 h 10000"/>
                  <a:gd name="connsiteX19" fmla="*/ 134 w 10000"/>
                  <a:gd name="connsiteY19" fmla="*/ 1941 h 10000"/>
                  <a:gd name="connsiteX20" fmla="*/ 117 w 10000"/>
                  <a:gd name="connsiteY20" fmla="*/ 2105 h 10000"/>
                  <a:gd name="connsiteX21" fmla="*/ 84 w 10000"/>
                  <a:gd name="connsiteY21" fmla="*/ 2270 h 10000"/>
                  <a:gd name="connsiteX22" fmla="*/ 67 w 10000"/>
                  <a:gd name="connsiteY22" fmla="*/ 2434 h 10000"/>
                  <a:gd name="connsiteX23" fmla="*/ 50 w 10000"/>
                  <a:gd name="connsiteY23" fmla="*/ 2599 h 10000"/>
                  <a:gd name="connsiteX24" fmla="*/ 34 w 10000"/>
                  <a:gd name="connsiteY24" fmla="*/ 2763 h 10000"/>
                  <a:gd name="connsiteX25" fmla="*/ 17 w 10000"/>
                  <a:gd name="connsiteY25" fmla="*/ 2928 h 10000"/>
                  <a:gd name="connsiteX26" fmla="*/ 17 w 10000"/>
                  <a:gd name="connsiteY26" fmla="*/ 3092 h 10000"/>
                  <a:gd name="connsiteX27" fmla="*/ 0 w 10000"/>
                  <a:gd name="connsiteY27" fmla="*/ 3257 h 10000"/>
                  <a:gd name="connsiteX28" fmla="*/ 0 w 10000"/>
                  <a:gd name="connsiteY28" fmla="*/ 3421 h 10000"/>
                  <a:gd name="connsiteX29" fmla="*/ 0 w 10000"/>
                  <a:gd name="connsiteY29" fmla="*/ 3586 h 10000"/>
                  <a:gd name="connsiteX30" fmla="*/ 17 w 10000"/>
                  <a:gd name="connsiteY30" fmla="*/ 3750 h 10000"/>
                  <a:gd name="connsiteX31" fmla="*/ 17 w 10000"/>
                  <a:gd name="connsiteY31" fmla="*/ 3914 h 10000"/>
                  <a:gd name="connsiteX32" fmla="*/ 34 w 10000"/>
                  <a:gd name="connsiteY32" fmla="*/ 4079 h 10000"/>
                  <a:gd name="connsiteX33" fmla="*/ 50 w 10000"/>
                  <a:gd name="connsiteY33" fmla="*/ 4243 h 10000"/>
                  <a:gd name="connsiteX34" fmla="*/ 67 w 10000"/>
                  <a:gd name="connsiteY34" fmla="*/ 4408 h 10000"/>
                  <a:gd name="connsiteX35" fmla="*/ 84 w 10000"/>
                  <a:gd name="connsiteY35" fmla="*/ 4572 h 10000"/>
                  <a:gd name="connsiteX36" fmla="*/ 117 w 10000"/>
                  <a:gd name="connsiteY36" fmla="*/ 4737 h 10000"/>
                  <a:gd name="connsiteX37" fmla="*/ 134 w 10000"/>
                  <a:gd name="connsiteY37" fmla="*/ 4901 h 10000"/>
                  <a:gd name="connsiteX38" fmla="*/ 168 w 10000"/>
                  <a:gd name="connsiteY38" fmla="*/ 5066 h 10000"/>
                  <a:gd name="connsiteX39" fmla="*/ 201 w 10000"/>
                  <a:gd name="connsiteY39" fmla="*/ 5230 h 10000"/>
                  <a:gd name="connsiteX40" fmla="*/ 235 w 10000"/>
                  <a:gd name="connsiteY40" fmla="*/ 5362 h 10000"/>
                  <a:gd name="connsiteX41" fmla="*/ 285 w 10000"/>
                  <a:gd name="connsiteY41" fmla="*/ 5526 h 10000"/>
                  <a:gd name="connsiteX42" fmla="*/ 319 w 10000"/>
                  <a:gd name="connsiteY42" fmla="*/ 5691 h 10000"/>
                  <a:gd name="connsiteX43" fmla="*/ 369 w 10000"/>
                  <a:gd name="connsiteY43" fmla="*/ 5822 h 10000"/>
                  <a:gd name="connsiteX44" fmla="*/ 419 w 10000"/>
                  <a:gd name="connsiteY44" fmla="*/ 5987 h 10000"/>
                  <a:gd name="connsiteX45" fmla="*/ 470 w 10000"/>
                  <a:gd name="connsiteY45" fmla="*/ 6118 h 10000"/>
                  <a:gd name="connsiteX46" fmla="*/ 520 w 10000"/>
                  <a:gd name="connsiteY46" fmla="*/ 6250 h 10000"/>
                  <a:gd name="connsiteX47" fmla="*/ 570 w 10000"/>
                  <a:gd name="connsiteY47" fmla="*/ 6414 h 10000"/>
                  <a:gd name="connsiteX48" fmla="*/ 638 w 10000"/>
                  <a:gd name="connsiteY48" fmla="*/ 6546 h 10000"/>
                  <a:gd name="connsiteX49" fmla="*/ 688 w 10000"/>
                  <a:gd name="connsiteY49" fmla="*/ 6678 h 10000"/>
                  <a:gd name="connsiteX50" fmla="*/ 755 w 10000"/>
                  <a:gd name="connsiteY50" fmla="*/ 6809 h 10000"/>
                  <a:gd name="connsiteX51" fmla="*/ 822 w 10000"/>
                  <a:gd name="connsiteY51" fmla="*/ 6974 h 10000"/>
                  <a:gd name="connsiteX52" fmla="*/ 889 w 10000"/>
                  <a:gd name="connsiteY52" fmla="*/ 7105 h 10000"/>
                  <a:gd name="connsiteX53" fmla="*/ 956 w 10000"/>
                  <a:gd name="connsiteY53" fmla="*/ 7204 h 10000"/>
                  <a:gd name="connsiteX54" fmla="*/ 1040 w 10000"/>
                  <a:gd name="connsiteY54" fmla="*/ 7336 h 10000"/>
                  <a:gd name="connsiteX55" fmla="*/ 1107 w 10000"/>
                  <a:gd name="connsiteY55" fmla="*/ 7467 h 10000"/>
                  <a:gd name="connsiteX56" fmla="*/ 1191 w 10000"/>
                  <a:gd name="connsiteY56" fmla="*/ 7599 h 10000"/>
                  <a:gd name="connsiteX57" fmla="*/ 1275 w 10000"/>
                  <a:gd name="connsiteY57" fmla="*/ 7697 h 10000"/>
                  <a:gd name="connsiteX58" fmla="*/ 1342 w 10000"/>
                  <a:gd name="connsiteY58" fmla="*/ 7829 h 10000"/>
                  <a:gd name="connsiteX59" fmla="*/ 1443 w 10000"/>
                  <a:gd name="connsiteY59" fmla="*/ 7961 h 10000"/>
                  <a:gd name="connsiteX60" fmla="*/ 1527 w 10000"/>
                  <a:gd name="connsiteY60" fmla="*/ 8059 h 10000"/>
                  <a:gd name="connsiteX61" fmla="*/ 1611 w 10000"/>
                  <a:gd name="connsiteY61" fmla="*/ 8158 h 10000"/>
                  <a:gd name="connsiteX62" fmla="*/ 1695 w 10000"/>
                  <a:gd name="connsiteY62" fmla="*/ 8289 h 10000"/>
                  <a:gd name="connsiteX63" fmla="*/ 1795 w 10000"/>
                  <a:gd name="connsiteY63" fmla="*/ 8388 h 10000"/>
                  <a:gd name="connsiteX64" fmla="*/ 1896 w 10000"/>
                  <a:gd name="connsiteY64" fmla="*/ 8487 h 10000"/>
                  <a:gd name="connsiteX65" fmla="*/ 2081 w 10000"/>
                  <a:gd name="connsiteY65" fmla="*/ 8684 h 10000"/>
                  <a:gd name="connsiteX66" fmla="*/ 2282 w 10000"/>
                  <a:gd name="connsiteY66" fmla="*/ 8849 h 10000"/>
                  <a:gd name="connsiteX67" fmla="*/ 2500 w 10000"/>
                  <a:gd name="connsiteY67" fmla="*/ 9046 h 10000"/>
                  <a:gd name="connsiteX68" fmla="*/ 2718 w 10000"/>
                  <a:gd name="connsiteY68" fmla="*/ 9178 h 10000"/>
                  <a:gd name="connsiteX69" fmla="*/ 2936 w 10000"/>
                  <a:gd name="connsiteY69" fmla="*/ 9342 h 10000"/>
                  <a:gd name="connsiteX70" fmla="*/ 3171 w 10000"/>
                  <a:gd name="connsiteY70" fmla="*/ 9474 h 10000"/>
                  <a:gd name="connsiteX71" fmla="*/ 3406 w 10000"/>
                  <a:gd name="connsiteY71" fmla="*/ 9572 h 10000"/>
                  <a:gd name="connsiteX72" fmla="*/ 3641 w 10000"/>
                  <a:gd name="connsiteY72" fmla="*/ 9671 h 10000"/>
                  <a:gd name="connsiteX73" fmla="*/ 3893 w 10000"/>
                  <a:gd name="connsiteY73" fmla="*/ 9770 h 10000"/>
                  <a:gd name="connsiteX74" fmla="*/ 4128 w 10000"/>
                  <a:gd name="connsiteY74" fmla="*/ 9836 h 10000"/>
                  <a:gd name="connsiteX75" fmla="*/ 4262 w 10000"/>
                  <a:gd name="connsiteY75" fmla="*/ 9868 h 10000"/>
                  <a:gd name="connsiteX76" fmla="*/ 4396 w 10000"/>
                  <a:gd name="connsiteY76" fmla="*/ 9901 h 10000"/>
                  <a:gd name="connsiteX77" fmla="*/ 4513 w 10000"/>
                  <a:gd name="connsiteY77" fmla="*/ 9934 h 10000"/>
                  <a:gd name="connsiteX78" fmla="*/ 4648 w 10000"/>
                  <a:gd name="connsiteY78" fmla="*/ 9934 h 10000"/>
                  <a:gd name="connsiteX79" fmla="*/ 4782 w 10000"/>
                  <a:gd name="connsiteY79" fmla="*/ 9967 h 10000"/>
                  <a:gd name="connsiteX80" fmla="*/ 4916 w 10000"/>
                  <a:gd name="connsiteY80" fmla="*/ 9967 h 10000"/>
                  <a:gd name="connsiteX81" fmla="*/ 5050 w 10000"/>
                  <a:gd name="connsiteY81" fmla="*/ 9967 h 10000"/>
                  <a:gd name="connsiteX82" fmla="*/ 5185 w 10000"/>
                  <a:gd name="connsiteY82" fmla="*/ 10000 h 10000"/>
                  <a:gd name="connsiteX83" fmla="*/ 5319 w 10000"/>
                  <a:gd name="connsiteY83" fmla="*/ 9967 h 10000"/>
                  <a:gd name="connsiteX84" fmla="*/ 5453 w 10000"/>
                  <a:gd name="connsiteY84" fmla="*/ 9967 h 10000"/>
                  <a:gd name="connsiteX85" fmla="*/ 5570 w 10000"/>
                  <a:gd name="connsiteY85" fmla="*/ 9967 h 10000"/>
                  <a:gd name="connsiteX86" fmla="*/ 5705 w 10000"/>
                  <a:gd name="connsiteY86" fmla="*/ 9934 h 10000"/>
                  <a:gd name="connsiteX87" fmla="*/ 5839 w 10000"/>
                  <a:gd name="connsiteY87" fmla="*/ 9934 h 10000"/>
                  <a:gd name="connsiteX88" fmla="*/ 5973 w 10000"/>
                  <a:gd name="connsiteY88" fmla="*/ 9901 h 10000"/>
                  <a:gd name="connsiteX89" fmla="*/ 6091 w 10000"/>
                  <a:gd name="connsiteY89" fmla="*/ 9868 h 10000"/>
                  <a:gd name="connsiteX90" fmla="*/ 6225 w 10000"/>
                  <a:gd name="connsiteY90" fmla="*/ 9836 h 10000"/>
                  <a:gd name="connsiteX91" fmla="*/ 6477 w 10000"/>
                  <a:gd name="connsiteY91" fmla="*/ 9770 h 10000"/>
                  <a:gd name="connsiteX92" fmla="*/ 6711 w 10000"/>
                  <a:gd name="connsiteY92" fmla="*/ 9671 h 10000"/>
                  <a:gd name="connsiteX93" fmla="*/ 6963 w 10000"/>
                  <a:gd name="connsiteY93" fmla="*/ 9572 h 10000"/>
                  <a:gd name="connsiteX94" fmla="*/ 7198 w 10000"/>
                  <a:gd name="connsiteY94" fmla="*/ 9474 h 10000"/>
                  <a:gd name="connsiteX95" fmla="*/ 7416 w 10000"/>
                  <a:gd name="connsiteY95" fmla="*/ 9342 h 10000"/>
                  <a:gd name="connsiteX96" fmla="*/ 7651 w 10000"/>
                  <a:gd name="connsiteY96" fmla="*/ 9178 h 10000"/>
                  <a:gd name="connsiteX97" fmla="*/ 7852 w 10000"/>
                  <a:gd name="connsiteY97" fmla="*/ 9046 h 10000"/>
                  <a:gd name="connsiteX98" fmla="*/ 8070 w 10000"/>
                  <a:gd name="connsiteY98" fmla="*/ 8849 h 10000"/>
                  <a:gd name="connsiteX99" fmla="*/ 8272 w 10000"/>
                  <a:gd name="connsiteY99" fmla="*/ 8684 h 10000"/>
                  <a:gd name="connsiteX100" fmla="*/ 8473 w 10000"/>
                  <a:gd name="connsiteY100" fmla="*/ 8487 h 10000"/>
                  <a:gd name="connsiteX101" fmla="*/ 8557 w 10000"/>
                  <a:gd name="connsiteY101" fmla="*/ 8388 h 10000"/>
                  <a:gd name="connsiteX102" fmla="*/ 8658 w 10000"/>
                  <a:gd name="connsiteY102" fmla="*/ 8289 h 10000"/>
                  <a:gd name="connsiteX103" fmla="*/ 8742 w 10000"/>
                  <a:gd name="connsiteY103" fmla="*/ 8158 h 10000"/>
                  <a:gd name="connsiteX104" fmla="*/ 8842 w 10000"/>
                  <a:gd name="connsiteY104" fmla="*/ 8059 h 10000"/>
                  <a:gd name="connsiteX105" fmla="*/ 8926 w 10000"/>
                  <a:gd name="connsiteY105" fmla="*/ 7961 h 10000"/>
                  <a:gd name="connsiteX106" fmla="*/ 9010 w 10000"/>
                  <a:gd name="connsiteY106" fmla="*/ 7829 h 10000"/>
                  <a:gd name="connsiteX107" fmla="*/ 9094 w 10000"/>
                  <a:gd name="connsiteY107" fmla="*/ 7697 h 10000"/>
                  <a:gd name="connsiteX108" fmla="*/ 9178 w 10000"/>
                  <a:gd name="connsiteY108" fmla="*/ 7599 h 10000"/>
                  <a:gd name="connsiteX109" fmla="*/ 9245 w 10000"/>
                  <a:gd name="connsiteY109" fmla="*/ 7467 h 10000"/>
                  <a:gd name="connsiteX110" fmla="*/ 9329 w 10000"/>
                  <a:gd name="connsiteY110" fmla="*/ 7336 h 10000"/>
                  <a:gd name="connsiteX111" fmla="*/ 9396 w 10000"/>
                  <a:gd name="connsiteY111" fmla="*/ 7204 h 10000"/>
                  <a:gd name="connsiteX112" fmla="*/ 9463 w 10000"/>
                  <a:gd name="connsiteY112" fmla="*/ 7105 h 10000"/>
                  <a:gd name="connsiteX113" fmla="*/ 9530 w 10000"/>
                  <a:gd name="connsiteY113" fmla="*/ 6974 h 10000"/>
                  <a:gd name="connsiteX114" fmla="*/ 9597 w 10000"/>
                  <a:gd name="connsiteY114" fmla="*/ 6809 h 10000"/>
                  <a:gd name="connsiteX115" fmla="*/ 9664 w 10000"/>
                  <a:gd name="connsiteY115" fmla="*/ 6678 h 10000"/>
                  <a:gd name="connsiteX116" fmla="*/ 9732 w 10000"/>
                  <a:gd name="connsiteY116" fmla="*/ 6546 h 10000"/>
                  <a:gd name="connsiteX117" fmla="*/ 9782 w 10000"/>
                  <a:gd name="connsiteY117" fmla="*/ 6414 h 10000"/>
                  <a:gd name="connsiteX118" fmla="*/ 9849 w 10000"/>
                  <a:gd name="connsiteY118" fmla="*/ 6250 h 10000"/>
                  <a:gd name="connsiteX119" fmla="*/ 9899 w 10000"/>
                  <a:gd name="connsiteY119" fmla="*/ 6118 h 10000"/>
                  <a:gd name="connsiteX120" fmla="*/ 9950 w 10000"/>
                  <a:gd name="connsiteY120" fmla="*/ 5987 h 10000"/>
                  <a:gd name="connsiteX121" fmla="*/ 10000 w 10000"/>
                  <a:gd name="connsiteY121" fmla="*/ 5822 h 10000"/>
                  <a:gd name="connsiteX122" fmla="*/ 10000 w 10000"/>
                  <a:gd name="connsiteY122" fmla="*/ 5691 h 10000"/>
                  <a:gd name="connsiteX0" fmla="*/ 10000 w 10000"/>
                  <a:gd name="connsiteY0" fmla="*/ 5691 h 10000"/>
                  <a:gd name="connsiteX1" fmla="*/ 10000 w 10000"/>
                  <a:gd name="connsiteY1" fmla="*/ 1020 h 10000"/>
                  <a:gd name="connsiteX2" fmla="*/ 9950 w 10000"/>
                  <a:gd name="connsiteY2" fmla="*/ 855 h 10000"/>
                  <a:gd name="connsiteX3" fmla="*/ 9899 w 10000"/>
                  <a:gd name="connsiteY3" fmla="*/ 724 h 10000"/>
                  <a:gd name="connsiteX4" fmla="*/ 9849 w 10000"/>
                  <a:gd name="connsiteY4" fmla="*/ 559 h 10000"/>
                  <a:gd name="connsiteX5" fmla="*/ 9782 w 10000"/>
                  <a:gd name="connsiteY5" fmla="*/ 428 h 10000"/>
                  <a:gd name="connsiteX6" fmla="*/ 9732 w 10000"/>
                  <a:gd name="connsiteY6" fmla="*/ 296 h 10000"/>
                  <a:gd name="connsiteX7" fmla="*/ 9664 w 10000"/>
                  <a:gd name="connsiteY7" fmla="*/ 164 h 10000"/>
                  <a:gd name="connsiteX8" fmla="*/ 9597 w 10000"/>
                  <a:gd name="connsiteY8" fmla="*/ 0 h 10000"/>
                  <a:gd name="connsiteX9" fmla="*/ 520 w 10000"/>
                  <a:gd name="connsiteY9" fmla="*/ 559 h 10000"/>
                  <a:gd name="connsiteX10" fmla="*/ 470 w 10000"/>
                  <a:gd name="connsiteY10" fmla="*/ 724 h 10000"/>
                  <a:gd name="connsiteX11" fmla="*/ 419 w 10000"/>
                  <a:gd name="connsiteY11" fmla="*/ 855 h 10000"/>
                  <a:gd name="connsiteX12" fmla="*/ 369 w 10000"/>
                  <a:gd name="connsiteY12" fmla="*/ 1020 h 10000"/>
                  <a:gd name="connsiteX13" fmla="*/ 319 w 10000"/>
                  <a:gd name="connsiteY13" fmla="*/ 1151 h 10000"/>
                  <a:gd name="connsiteX14" fmla="*/ 285 w 10000"/>
                  <a:gd name="connsiteY14" fmla="*/ 1316 h 10000"/>
                  <a:gd name="connsiteX15" fmla="*/ 235 w 10000"/>
                  <a:gd name="connsiteY15" fmla="*/ 1480 h 10000"/>
                  <a:gd name="connsiteX16" fmla="*/ 201 w 10000"/>
                  <a:gd name="connsiteY16" fmla="*/ 1612 h 10000"/>
                  <a:gd name="connsiteX17" fmla="*/ 168 w 10000"/>
                  <a:gd name="connsiteY17" fmla="*/ 1776 h 10000"/>
                  <a:gd name="connsiteX18" fmla="*/ 134 w 10000"/>
                  <a:gd name="connsiteY18" fmla="*/ 1941 h 10000"/>
                  <a:gd name="connsiteX19" fmla="*/ 117 w 10000"/>
                  <a:gd name="connsiteY19" fmla="*/ 2105 h 10000"/>
                  <a:gd name="connsiteX20" fmla="*/ 84 w 10000"/>
                  <a:gd name="connsiteY20" fmla="*/ 2270 h 10000"/>
                  <a:gd name="connsiteX21" fmla="*/ 67 w 10000"/>
                  <a:gd name="connsiteY21" fmla="*/ 2434 h 10000"/>
                  <a:gd name="connsiteX22" fmla="*/ 50 w 10000"/>
                  <a:gd name="connsiteY22" fmla="*/ 2599 h 10000"/>
                  <a:gd name="connsiteX23" fmla="*/ 34 w 10000"/>
                  <a:gd name="connsiteY23" fmla="*/ 2763 h 10000"/>
                  <a:gd name="connsiteX24" fmla="*/ 17 w 10000"/>
                  <a:gd name="connsiteY24" fmla="*/ 2928 h 10000"/>
                  <a:gd name="connsiteX25" fmla="*/ 17 w 10000"/>
                  <a:gd name="connsiteY25" fmla="*/ 3092 h 10000"/>
                  <a:gd name="connsiteX26" fmla="*/ 0 w 10000"/>
                  <a:gd name="connsiteY26" fmla="*/ 3257 h 10000"/>
                  <a:gd name="connsiteX27" fmla="*/ 0 w 10000"/>
                  <a:gd name="connsiteY27" fmla="*/ 3421 h 10000"/>
                  <a:gd name="connsiteX28" fmla="*/ 0 w 10000"/>
                  <a:gd name="connsiteY28" fmla="*/ 3586 h 10000"/>
                  <a:gd name="connsiteX29" fmla="*/ 17 w 10000"/>
                  <a:gd name="connsiteY29" fmla="*/ 3750 h 10000"/>
                  <a:gd name="connsiteX30" fmla="*/ 17 w 10000"/>
                  <a:gd name="connsiteY30" fmla="*/ 3914 h 10000"/>
                  <a:gd name="connsiteX31" fmla="*/ 34 w 10000"/>
                  <a:gd name="connsiteY31" fmla="*/ 4079 h 10000"/>
                  <a:gd name="connsiteX32" fmla="*/ 50 w 10000"/>
                  <a:gd name="connsiteY32" fmla="*/ 4243 h 10000"/>
                  <a:gd name="connsiteX33" fmla="*/ 67 w 10000"/>
                  <a:gd name="connsiteY33" fmla="*/ 4408 h 10000"/>
                  <a:gd name="connsiteX34" fmla="*/ 84 w 10000"/>
                  <a:gd name="connsiteY34" fmla="*/ 4572 h 10000"/>
                  <a:gd name="connsiteX35" fmla="*/ 117 w 10000"/>
                  <a:gd name="connsiteY35" fmla="*/ 4737 h 10000"/>
                  <a:gd name="connsiteX36" fmla="*/ 134 w 10000"/>
                  <a:gd name="connsiteY36" fmla="*/ 4901 h 10000"/>
                  <a:gd name="connsiteX37" fmla="*/ 168 w 10000"/>
                  <a:gd name="connsiteY37" fmla="*/ 5066 h 10000"/>
                  <a:gd name="connsiteX38" fmla="*/ 201 w 10000"/>
                  <a:gd name="connsiteY38" fmla="*/ 5230 h 10000"/>
                  <a:gd name="connsiteX39" fmla="*/ 235 w 10000"/>
                  <a:gd name="connsiteY39" fmla="*/ 5362 h 10000"/>
                  <a:gd name="connsiteX40" fmla="*/ 285 w 10000"/>
                  <a:gd name="connsiteY40" fmla="*/ 5526 h 10000"/>
                  <a:gd name="connsiteX41" fmla="*/ 319 w 10000"/>
                  <a:gd name="connsiteY41" fmla="*/ 5691 h 10000"/>
                  <a:gd name="connsiteX42" fmla="*/ 369 w 10000"/>
                  <a:gd name="connsiteY42" fmla="*/ 5822 h 10000"/>
                  <a:gd name="connsiteX43" fmla="*/ 419 w 10000"/>
                  <a:gd name="connsiteY43" fmla="*/ 5987 h 10000"/>
                  <a:gd name="connsiteX44" fmla="*/ 470 w 10000"/>
                  <a:gd name="connsiteY44" fmla="*/ 6118 h 10000"/>
                  <a:gd name="connsiteX45" fmla="*/ 520 w 10000"/>
                  <a:gd name="connsiteY45" fmla="*/ 6250 h 10000"/>
                  <a:gd name="connsiteX46" fmla="*/ 570 w 10000"/>
                  <a:gd name="connsiteY46" fmla="*/ 6414 h 10000"/>
                  <a:gd name="connsiteX47" fmla="*/ 638 w 10000"/>
                  <a:gd name="connsiteY47" fmla="*/ 6546 h 10000"/>
                  <a:gd name="connsiteX48" fmla="*/ 688 w 10000"/>
                  <a:gd name="connsiteY48" fmla="*/ 6678 h 10000"/>
                  <a:gd name="connsiteX49" fmla="*/ 755 w 10000"/>
                  <a:gd name="connsiteY49" fmla="*/ 6809 h 10000"/>
                  <a:gd name="connsiteX50" fmla="*/ 822 w 10000"/>
                  <a:gd name="connsiteY50" fmla="*/ 6974 h 10000"/>
                  <a:gd name="connsiteX51" fmla="*/ 889 w 10000"/>
                  <a:gd name="connsiteY51" fmla="*/ 7105 h 10000"/>
                  <a:gd name="connsiteX52" fmla="*/ 956 w 10000"/>
                  <a:gd name="connsiteY52" fmla="*/ 7204 h 10000"/>
                  <a:gd name="connsiteX53" fmla="*/ 1040 w 10000"/>
                  <a:gd name="connsiteY53" fmla="*/ 7336 h 10000"/>
                  <a:gd name="connsiteX54" fmla="*/ 1107 w 10000"/>
                  <a:gd name="connsiteY54" fmla="*/ 7467 h 10000"/>
                  <a:gd name="connsiteX55" fmla="*/ 1191 w 10000"/>
                  <a:gd name="connsiteY55" fmla="*/ 7599 h 10000"/>
                  <a:gd name="connsiteX56" fmla="*/ 1275 w 10000"/>
                  <a:gd name="connsiteY56" fmla="*/ 7697 h 10000"/>
                  <a:gd name="connsiteX57" fmla="*/ 1342 w 10000"/>
                  <a:gd name="connsiteY57" fmla="*/ 7829 h 10000"/>
                  <a:gd name="connsiteX58" fmla="*/ 1443 w 10000"/>
                  <a:gd name="connsiteY58" fmla="*/ 7961 h 10000"/>
                  <a:gd name="connsiteX59" fmla="*/ 1527 w 10000"/>
                  <a:gd name="connsiteY59" fmla="*/ 8059 h 10000"/>
                  <a:gd name="connsiteX60" fmla="*/ 1611 w 10000"/>
                  <a:gd name="connsiteY60" fmla="*/ 8158 h 10000"/>
                  <a:gd name="connsiteX61" fmla="*/ 1695 w 10000"/>
                  <a:gd name="connsiteY61" fmla="*/ 8289 h 10000"/>
                  <a:gd name="connsiteX62" fmla="*/ 1795 w 10000"/>
                  <a:gd name="connsiteY62" fmla="*/ 8388 h 10000"/>
                  <a:gd name="connsiteX63" fmla="*/ 1896 w 10000"/>
                  <a:gd name="connsiteY63" fmla="*/ 8487 h 10000"/>
                  <a:gd name="connsiteX64" fmla="*/ 2081 w 10000"/>
                  <a:gd name="connsiteY64" fmla="*/ 8684 h 10000"/>
                  <a:gd name="connsiteX65" fmla="*/ 2282 w 10000"/>
                  <a:gd name="connsiteY65" fmla="*/ 8849 h 10000"/>
                  <a:gd name="connsiteX66" fmla="*/ 2500 w 10000"/>
                  <a:gd name="connsiteY66" fmla="*/ 9046 h 10000"/>
                  <a:gd name="connsiteX67" fmla="*/ 2718 w 10000"/>
                  <a:gd name="connsiteY67" fmla="*/ 9178 h 10000"/>
                  <a:gd name="connsiteX68" fmla="*/ 2936 w 10000"/>
                  <a:gd name="connsiteY68" fmla="*/ 9342 h 10000"/>
                  <a:gd name="connsiteX69" fmla="*/ 3171 w 10000"/>
                  <a:gd name="connsiteY69" fmla="*/ 9474 h 10000"/>
                  <a:gd name="connsiteX70" fmla="*/ 3406 w 10000"/>
                  <a:gd name="connsiteY70" fmla="*/ 9572 h 10000"/>
                  <a:gd name="connsiteX71" fmla="*/ 3641 w 10000"/>
                  <a:gd name="connsiteY71" fmla="*/ 9671 h 10000"/>
                  <a:gd name="connsiteX72" fmla="*/ 3893 w 10000"/>
                  <a:gd name="connsiteY72" fmla="*/ 9770 h 10000"/>
                  <a:gd name="connsiteX73" fmla="*/ 4128 w 10000"/>
                  <a:gd name="connsiteY73" fmla="*/ 9836 h 10000"/>
                  <a:gd name="connsiteX74" fmla="*/ 4262 w 10000"/>
                  <a:gd name="connsiteY74" fmla="*/ 9868 h 10000"/>
                  <a:gd name="connsiteX75" fmla="*/ 4396 w 10000"/>
                  <a:gd name="connsiteY75" fmla="*/ 9901 h 10000"/>
                  <a:gd name="connsiteX76" fmla="*/ 4513 w 10000"/>
                  <a:gd name="connsiteY76" fmla="*/ 9934 h 10000"/>
                  <a:gd name="connsiteX77" fmla="*/ 4648 w 10000"/>
                  <a:gd name="connsiteY77" fmla="*/ 9934 h 10000"/>
                  <a:gd name="connsiteX78" fmla="*/ 4782 w 10000"/>
                  <a:gd name="connsiteY78" fmla="*/ 9967 h 10000"/>
                  <a:gd name="connsiteX79" fmla="*/ 4916 w 10000"/>
                  <a:gd name="connsiteY79" fmla="*/ 9967 h 10000"/>
                  <a:gd name="connsiteX80" fmla="*/ 5050 w 10000"/>
                  <a:gd name="connsiteY80" fmla="*/ 9967 h 10000"/>
                  <a:gd name="connsiteX81" fmla="*/ 5185 w 10000"/>
                  <a:gd name="connsiteY81" fmla="*/ 10000 h 10000"/>
                  <a:gd name="connsiteX82" fmla="*/ 5319 w 10000"/>
                  <a:gd name="connsiteY82" fmla="*/ 9967 h 10000"/>
                  <a:gd name="connsiteX83" fmla="*/ 5453 w 10000"/>
                  <a:gd name="connsiteY83" fmla="*/ 9967 h 10000"/>
                  <a:gd name="connsiteX84" fmla="*/ 5570 w 10000"/>
                  <a:gd name="connsiteY84" fmla="*/ 9967 h 10000"/>
                  <a:gd name="connsiteX85" fmla="*/ 5705 w 10000"/>
                  <a:gd name="connsiteY85" fmla="*/ 9934 h 10000"/>
                  <a:gd name="connsiteX86" fmla="*/ 5839 w 10000"/>
                  <a:gd name="connsiteY86" fmla="*/ 9934 h 10000"/>
                  <a:gd name="connsiteX87" fmla="*/ 5973 w 10000"/>
                  <a:gd name="connsiteY87" fmla="*/ 9901 h 10000"/>
                  <a:gd name="connsiteX88" fmla="*/ 6091 w 10000"/>
                  <a:gd name="connsiteY88" fmla="*/ 9868 h 10000"/>
                  <a:gd name="connsiteX89" fmla="*/ 6225 w 10000"/>
                  <a:gd name="connsiteY89" fmla="*/ 9836 h 10000"/>
                  <a:gd name="connsiteX90" fmla="*/ 6477 w 10000"/>
                  <a:gd name="connsiteY90" fmla="*/ 9770 h 10000"/>
                  <a:gd name="connsiteX91" fmla="*/ 6711 w 10000"/>
                  <a:gd name="connsiteY91" fmla="*/ 9671 h 10000"/>
                  <a:gd name="connsiteX92" fmla="*/ 6963 w 10000"/>
                  <a:gd name="connsiteY92" fmla="*/ 9572 h 10000"/>
                  <a:gd name="connsiteX93" fmla="*/ 7198 w 10000"/>
                  <a:gd name="connsiteY93" fmla="*/ 9474 h 10000"/>
                  <a:gd name="connsiteX94" fmla="*/ 7416 w 10000"/>
                  <a:gd name="connsiteY94" fmla="*/ 9342 h 10000"/>
                  <a:gd name="connsiteX95" fmla="*/ 7651 w 10000"/>
                  <a:gd name="connsiteY95" fmla="*/ 9178 h 10000"/>
                  <a:gd name="connsiteX96" fmla="*/ 7852 w 10000"/>
                  <a:gd name="connsiteY96" fmla="*/ 9046 h 10000"/>
                  <a:gd name="connsiteX97" fmla="*/ 8070 w 10000"/>
                  <a:gd name="connsiteY97" fmla="*/ 8849 h 10000"/>
                  <a:gd name="connsiteX98" fmla="*/ 8272 w 10000"/>
                  <a:gd name="connsiteY98" fmla="*/ 8684 h 10000"/>
                  <a:gd name="connsiteX99" fmla="*/ 8473 w 10000"/>
                  <a:gd name="connsiteY99" fmla="*/ 8487 h 10000"/>
                  <a:gd name="connsiteX100" fmla="*/ 8557 w 10000"/>
                  <a:gd name="connsiteY100" fmla="*/ 8388 h 10000"/>
                  <a:gd name="connsiteX101" fmla="*/ 8658 w 10000"/>
                  <a:gd name="connsiteY101" fmla="*/ 8289 h 10000"/>
                  <a:gd name="connsiteX102" fmla="*/ 8742 w 10000"/>
                  <a:gd name="connsiteY102" fmla="*/ 8158 h 10000"/>
                  <a:gd name="connsiteX103" fmla="*/ 8842 w 10000"/>
                  <a:gd name="connsiteY103" fmla="*/ 8059 h 10000"/>
                  <a:gd name="connsiteX104" fmla="*/ 8926 w 10000"/>
                  <a:gd name="connsiteY104" fmla="*/ 7961 h 10000"/>
                  <a:gd name="connsiteX105" fmla="*/ 9010 w 10000"/>
                  <a:gd name="connsiteY105" fmla="*/ 7829 h 10000"/>
                  <a:gd name="connsiteX106" fmla="*/ 9094 w 10000"/>
                  <a:gd name="connsiteY106" fmla="*/ 7697 h 10000"/>
                  <a:gd name="connsiteX107" fmla="*/ 9178 w 10000"/>
                  <a:gd name="connsiteY107" fmla="*/ 7599 h 10000"/>
                  <a:gd name="connsiteX108" fmla="*/ 9245 w 10000"/>
                  <a:gd name="connsiteY108" fmla="*/ 7467 h 10000"/>
                  <a:gd name="connsiteX109" fmla="*/ 9329 w 10000"/>
                  <a:gd name="connsiteY109" fmla="*/ 7336 h 10000"/>
                  <a:gd name="connsiteX110" fmla="*/ 9396 w 10000"/>
                  <a:gd name="connsiteY110" fmla="*/ 7204 h 10000"/>
                  <a:gd name="connsiteX111" fmla="*/ 9463 w 10000"/>
                  <a:gd name="connsiteY111" fmla="*/ 7105 h 10000"/>
                  <a:gd name="connsiteX112" fmla="*/ 9530 w 10000"/>
                  <a:gd name="connsiteY112" fmla="*/ 6974 h 10000"/>
                  <a:gd name="connsiteX113" fmla="*/ 9597 w 10000"/>
                  <a:gd name="connsiteY113" fmla="*/ 6809 h 10000"/>
                  <a:gd name="connsiteX114" fmla="*/ 9664 w 10000"/>
                  <a:gd name="connsiteY114" fmla="*/ 6678 h 10000"/>
                  <a:gd name="connsiteX115" fmla="*/ 9732 w 10000"/>
                  <a:gd name="connsiteY115" fmla="*/ 6546 h 10000"/>
                  <a:gd name="connsiteX116" fmla="*/ 9782 w 10000"/>
                  <a:gd name="connsiteY116" fmla="*/ 6414 h 10000"/>
                  <a:gd name="connsiteX117" fmla="*/ 9849 w 10000"/>
                  <a:gd name="connsiteY117" fmla="*/ 6250 h 10000"/>
                  <a:gd name="connsiteX118" fmla="*/ 9899 w 10000"/>
                  <a:gd name="connsiteY118" fmla="*/ 6118 h 10000"/>
                  <a:gd name="connsiteX119" fmla="*/ 9950 w 10000"/>
                  <a:gd name="connsiteY119" fmla="*/ 5987 h 10000"/>
                  <a:gd name="connsiteX120" fmla="*/ 10000 w 10000"/>
                  <a:gd name="connsiteY120" fmla="*/ 5822 h 10000"/>
                  <a:gd name="connsiteX121" fmla="*/ 10000 w 10000"/>
                  <a:gd name="connsiteY121" fmla="*/ 5691 h 10000"/>
                  <a:gd name="connsiteX0" fmla="*/ 10000 w 10000"/>
                  <a:gd name="connsiteY0" fmla="*/ 5527 h 9836"/>
                  <a:gd name="connsiteX1" fmla="*/ 10000 w 10000"/>
                  <a:gd name="connsiteY1" fmla="*/ 856 h 9836"/>
                  <a:gd name="connsiteX2" fmla="*/ 9950 w 10000"/>
                  <a:gd name="connsiteY2" fmla="*/ 691 h 9836"/>
                  <a:gd name="connsiteX3" fmla="*/ 9899 w 10000"/>
                  <a:gd name="connsiteY3" fmla="*/ 560 h 9836"/>
                  <a:gd name="connsiteX4" fmla="*/ 9849 w 10000"/>
                  <a:gd name="connsiteY4" fmla="*/ 395 h 9836"/>
                  <a:gd name="connsiteX5" fmla="*/ 9782 w 10000"/>
                  <a:gd name="connsiteY5" fmla="*/ 264 h 9836"/>
                  <a:gd name="connsiteX6" fmla="*/ 9732 w 10000"/>
                  <a:gd name="connsiteY6" fmla="*/ 132 h 9836"/>
                  <a:gd name="connsiteX7" fmla="*/ 9664 w 10000"/>
                  <a:gd name="connsiteY7" fmla="*/ 0 h 9836"/>
                  <a:gd name="connsiteX8" fmla="*/ 520 w 10000"/>
                  <a:gd name="connsiteY8" fmla="*/ 395 h 9836"/>
                  <a:gd name="connsiteX9" fmla="*/ 470 w 10000"/>
                  <a:gd name="connsiteY9" fmla="*/ 560 h 9836"/>
                  <a:gd name="connsiteX10" fmla="*/ 419 w 10000"/>
                  <a:gd name="connsiteY10" fmla="*/ 691 h 9836"/>
                  <a:gd name="connsiteX11" fmla="*/ 369 w 10000"/>
                  <a:gd name="connsiteY11" fmla="*/ 856 h 9836"/>
                  <a:gd name="connsiteX12" fmla="*/ 319 w 10000"/>
                  <a:gd name="connsiteY12" fmla="*/ 987 h 9836"/>
                  <a:gd name="connsiteX13" fmla="*/ 285 w 10000"/>
                  <a:gd name="connsiteY13" fmla="*/ 1152 h 9836"/>
                  <a:gd name="connsiteX14" fmla="*/ 235 w 10000"/>
                  <a:gd name="connsiteY14" fmla="*/ 1316 h 9836"/>
                  <a:gd name="connsiteX15" fmla="*/ 201 w 10000"/>
                  <a:gd name="connsiteY15" fmla="*/ 1448 h 9836"/>
                  <a:gd name="connsiteX16" fmla="*/ 168 w 10000"/>
                  <a:gd name="connsiteY16" fmla="*/ 1612 h 9836"/>
                  <a:gd name="connsiteX17" fmla="*/ 134 w 10000"/>
                  <a:gd name="connsiteY17" fmla="*/ 1777 h 9836"/>
                  <a:gd name="connsiteX18" fmla="*/ 117 w 10000"/>
                  <a:gd name="connsiteY18" fmla="*/ 1941 h 9836"/>
                  <a:gd name="connsiteX19" fmla="*/ 84 w 10000"/>
                  <a:gd name="connsiteY19" fmla="*/ 2106 h 9836"/>
                  <a:gd name="connsiteX20" fmla="*/ 67 w 10000"/>
                  <a:gd name="connsiteY20" fmla="*/ 2270 h 9836"/>
                  <a:gd name="connsiteX21" fmla="*/ 50 w 10000"/>
                  <a:gd name="connsiteY21" fmla="*/ 2435 h 9836"/>
                  <a:gd name="connsiteX22" fmla="*/ 34 w 10000"/>
                  <a:gd name="connsiteY22" fmla="*/ 2599 h 9836"/>
                  <a:gd name="connsiteX23" fmla="*/ 17 w 10000"/>
                  <a:gd name="connsiteY23" fmla="*/ 2764 h 9836"/>
                  <a:gd name="connsiteX24" fmla="*/ 17 w 10000"/>
                  <a:gd name="connsiteY24" fmla="*/ 2928 h 9836"/>
                  <a:gd name="connsiteX25" fmla="*/ 0 w 10000"/>
                  <a:gd name="connsiteY25" fmla="*/ 3093 h 9836"/>
                  <a:gd name="connsiteX26" fmla="*/ 0 w 10000"/>
                  <a:gd name="connsiteY26" fmla="*/ 3257 h 9836"/>
                  <a:gd name="connsiteX27" fmla="*/ 0 w 10000"/>
                  <a:gd name="connsiteY27" fmla="*/ 3422 h 9836"/>
                  <a:gd name="connsiteX28" fmla="*/ 17 w 10000"/>
                  <a:gd name="connsiteY28" fmla="*/ 3586 h 9836"/>
                  <a:gd name="connsiteX29" fmla="*/ 17 w 10000"/>
                  <a:gd name="connsiteY29" fmla="*/ 3750 h 9836"/>
                  <a:gd name="connsiteX30" fmla="*/ 34 w 10000"/>
                  <a:gd name="connsiteY30" fmla="*/ 3915 h 9836"/>
                  <a:gd name="connsiteX31" fmla="*/ 50 w 10000"/>
                  <a:gd name="connsiteY31" fmla="*/ 4079 h 9836"/>
                  <a:gd name="connsiteX32" fmla="*/ 67 w 10000"/>
                  <a:gd name="connsiteY32" fmla="*/ 4244 h 9836"/>
                  <a:gd name="connsiteX33" fmla="*/ 84 w 10000"/>
                  <a:gd name="connsiteY33" fmla="*/ 4408 h 9836"/>
                  <a:gd name="connsiteX34" fmla="*/ 117 w 10000"/>
                  <a:gd name="connsiteY34" fmla="*/ 4573 h 9836"/>
                  <a:gd name="connsiteX35" fmla="*/ 134 w 10000"/>
                  <a:gd name="connsiteY35" fmla="*/ 4737 h 9836"/>
                  <a:gd name="connsiteX36" fmla="*/ 168 w 10000"/>
                  <a:gd name="connsiteY36" fmla="*/ 4902 h 9836"/>
                  <a:gd name="connsiteX37" fmla="*/ 201 w 10000"/>
                  <a:gd name="connsiteY37" fmla="*/ 5066 h 9836"/>
                  <a:gd name="connsiteX38" fmla="*/ 235 w 10000"/>
                  <a:gd name="connsiteY38" fmla="*/ 5198 h 9836"/>
                  <a:gd name="connsiteX39" fmla="*/ 285 w 10000"/>
                  <a:gd name="connsiteY39" fmla="*/ 5362 h 9836"/>
                  <a:gd name="connsiteX40" fmla="*/ 319 w 10000"/>
                  <a:gd name="connsiteY40" fmla="*/ 5527 h 9836"/>
                  <a:gd name="connsiteX41" fmla="*/ 369 w 10000"/>
                  <a:gd name="connsiteY41" fmla="*/ 5658 h 9836"/>
                  <a:gd name="connsiteX42" fmla="*/ 419 w 10000"/>
                  <a:gd name="connsiteY42" fmla="*/ 5823 h 9836"/>
                  <a:gd name="connsiteX43" fmla="*/ 470 w 10000"/>
                  <a:gd name="connsiteY43" fmla="*/ 5954 h 9836"/>
                  <a:gd name="connsiteX44" fmla="*/ 520 w 10000"/>
                  <a:gd name="connsiteY44" fmla="*/ 6086 h 9836"/>
                  <a:gd name="connsiteX45" fmla="*/ 570 w 10000"/>
                  <a:gd name="connsiteY45" fmla="*/ 6250 h 9836"/>
                  <a:gd name="connsiteX46" fmla="*/ 638 w 10000"/>
                  <a:gd name="connsiteY46" fmla="*/ 6382 h 9836"/>
                  <a:gd name="connsiteX47" fmla="*/ 688 w 10000"/>
                  <a:gd name="connsiteY47" fmla="*/ 6514 h 9836"/>
                  <a:gd name="connsiteX48" fmla="*/ 755 w 10000"/>
                  <a:gd name="connsiteY48" fmla="*/ 6645 h 9836"/>
                  <a:gd name="connsiteX49" fmla="*/ 822 w 10000"/>
                  <a:gd name="connsiteY49" fmla="*/ 6810 h 9836"/>
                  <a:gd name="connsiteX50" fmla="*/ 889 w 10000"/>
                  <a:gd name="connsiteY50" fmla="*/ 6941 h 9836"/>
                  <a:gd name="connsiteX51" fmla="*/ 956 w 10000"/>
                  <a:gd name="connsiteY51" fmla="*/ 7040 h 9836"/>
                  <a:gd name="connsiteX52" fmla="*/ 1040 w 10000"/>
                  <a:gd name="connsiteY52" fmla="*/ 7172 h 9836"/>
                  <a:gd name="connsiteX53" fmla="*/ 1107 w 10000"/>
                  <a:gd name="connsiteY53" fmla="*/ 7303 h 9836"/>
                  <a:gd name="connsiteX54" fmla="*/ 1191 w 10000"/>
                  <a:gd name="connsiteY54" fmla="*/ 7435 h 9836"/>
                  <a:gd name="connsiteX55" fmla="*/ 1275 w 10000"/>
                  <a:gd name="connsiteY55" fmla="*/ 7533 h 9836"/>
                  <a:gd name="connsiteX56" fmla="*/ 1342 w 10000"/>
                  <a:gd name="connsiteY56" fmla="*/ 7665 h 9836"/>
                  <a:gd name="connsiteX57" fmla="*/ 1443 w 10000"/>
                  <a:gd name="connsiteY57" fmla="*/ 7797 h 9836"/>
                  <a:gd name="connsiteX58" fmla="*/ 1527 w 10000"/>
                  <a:gd name="connsiteY58" fmla="*/ 7895 h 9836"/>
                  <a:gd name="connsiteX59" fmla="*/ 1611 w 10000"/>
                  <a:gd name="connsiteY59" fmla="*/ 7994 h 9836"/>
                  <a:gd name="connsiteX60" fmla="*/ 1695 w 10000"/>
                  <a:gd name="connsiteY60" fmla="*/ 8125 h 9836"/>
                  <a:gd name="connsiteX61" fmla="*/ 1795 w 10000"/>
                  <a:gd name="connsiteY61" fmla="*/ 8224 h 9836"/>
                  <a:gd name="connsiteX62" fmla="*/ 1896 w 10000"/>
                  <a:gd name="connsiteY62" fmla="*/ 8323 h 9836"/>
                  <a:gd name="connsiteX63" fmla="*/ 2081 w 10000"/>
                  <a:gd name="connsiteY63" fmla="*/ 8520 h 9836"/>
                  <a:gd name="connsiteX64" fmla="*/ 2282 w 10000"/>
                  <a:gd name="connsiteY64" fmla="*/ 8685 h 9836"/>
                  <a:gd name="connsiteX65" fmla="*/ 2500 w 10000"/>
                  <a:gd name="connsiteY65" fmla="*/ 8882 h 9836"/>
                  <a:gd name="connsiteX66" fmla="*/ 2718 w 10000"/>
                  <a:gd name="connsiteY66" fmla="*/ 9014 h 9836"/>
                  <a:gd name="connsiteX67" fmla="*/ 2936 w 10000"/>
                  <a:gd name="connsiteY67" fmla="*/ 9178 h 9836"/>
                  <a:gd name="connsiteX68" fmla="*/ 3171 w 10000"/>
                  <a:gd name="connsiteY68" fmla="*/ 9310 h 9836"/>
                  <a:gd name="connsiteX69" fmla="*/ 3406 w 10000"/>
                  <a:gd name="connsiteY69" fmla="*/ 9408 h 9836"/>
                  <a:gd name="connsiteX70" fmla="*/ 3641 w 10000"/>
                  <a:gd name="connsiteY70" fmla="*/ 9507 h 9836"/>
                  <a:gd name="connsiteX71" fmla="*/ 3893 w 10000"/>
                  <a:gd name="connsiteY71" fmla="*/ 9606 h 9836"/>
                  <a:gd name="connsiteX72" fmla="*/ 4128 w 10000"/>
                  <a:gd name="connsiteY72" fmla="*/ 9672 h 9836"/>
                  <a:gd name="connsiteX73" fmla="*/ 4262 w 10000"/>
                  <a:gd name="connsiteY73" fmla="*/ 9704 h 9836"/>
                  <a:gd name="connsiteX74" fmla="*/ 4396 w 10000"/>
                  <a:gd name="connsiteY74" fmla="*/ 9737 h 9836"/>
                  <a:gd name="connsiteX75" fmla="*/ 4513 w 10000"/>
                  <a:gd name="connsiteY75" fmla="*/ 9770 h 9836"/>
                  <a:gd name="connsiteX76" fmla="*/ 4648 w 10000"/>
                  <a:gd name="connsiteY76" fmla="*/ 9770 h 9836"/>
                  <a:gd name="connsiteX77" fmla="*/ 4782 w 10000"/>
                  <a:gd name="connsiteY77" fmla="*/ 9803 h 9836"/>
                  <a:gd name="connsiteX78" fmla="*/ 4916 w 10000"/>
                  <a:gd name="connsiteY78" fmla="*/ 9803 h 9836"/>
                  <a:gd name="connsiteX79" fmla="*/ 5050 w 10000"/>
                  <a:gd name="connsiteY79" fmla="*/ 9803 h 9836"/>
                  <a:gd name="connsiteX80" fmla="*/ 5185 w 10000"/>
                  <a:gd name="connsiteY80" fmla="*/ 9836 h 9836"/>
                  <a:gd name="connsiteX81" fmla="*/ 5319 w 10000"/>
                  <a:gd name="connsiteY81" fmla="*/ 9803 h 9836"/>
                  <a:gd name="connsiteX82" fmla="*/ 5453 w 10000"/>
                  <a:gd name="connsiteY82" fmla="*/ 9803 h 9836"/>
                  <a:gd name="connsiteX83" fmla="*/ 5570 w 10000"/>
                  <a:gd name="connsiteY83" fmla="*/ 9803 h 9836"/>
                  <a:gd name="connsiteX84" fmla="*/ 5705 w 10000"/>
                  <a:gd name="connsiteY84" fmla="*/ 9770 h 9836"/>
                  <a:gd name="connsiteX85" fmla="*/ 5839 w 10000"/>
                  <a:gd name="connsiteY85" fmla="*/ 9770 h 9836"/>
                  <a:gd name="connsiteX86" fmla="*/ 5973 w 10000"/>
                  <a:gd name="connsiteY86" fmla="*/ 9737 h 9836"/>
                  <a:gd name="connsiteX87" fmla="*/ 6091 w 10000"/>
                  <a:gd name="connsiteY87" fmla="*/ 9704 h 9836"/>
                  <a:gd name="connsiteX88" fmla="*/ 6225 w 10000"/>
                  <a:gd name="connsiteY88" fmla="*/ 9672 h 9836"/>
                  <a:gd name="connsiteX89" fmla="*/ 6477 w 10000"/>
                  <a:gd name="connsiteY89" fmla="*/ 9606 h 9836"/>
                  <a:gd name="connsiteX90" fmla="*/ 6711 w 10000"/>
                  <a:gd name="connsiteY90" fmla="*/ 9507 h 9836"/>
                  <a:gd name="connsiteX91" fmla="*/ 6963 w 10000"/>
                  <a:gd name="connsiteY91" fmla="*/ 9408 h 9836"/>
                  <a:gd name="connsiteX92" fmla="*/ 7198 w 10000"/>
                  <a:gd name="connsiteY92" fmla="*/ 9310 h 9836"/>
                  <a:gd name="connsiteX93" fmla="*/ 7416 w 10000"/>
                  <a:gd name="connsiteY93" fmla="*/ 9178 h 9836"/>
                  <a:gd name="connsiteX94" fmla="*/ 7651 w 10000"/>
                  <a:gd name="connsiteY94" fmla="*/ 9014 h 9836"/>
                  <a:gd name="connsiteX95" fmla="*/ 7852 w 10000"/>
                  <a:gd name="connsiteY95" fmla="*/ 8882 h 9836"/>
                  <a:gd name="connsiteX96" fmla="*/ 8070 w 10000"/>
                  <a:gd name="connsiteY96" fmla="*/ 8685 h 9836"/>
                  <a:gd name="connsiteX97" fmla="*/ 8272 w 10000"/>
                  <a:gd name="connsiteY97" fmla="*/ 8520 h 9836"/>
                  <a:gd name="connsiteX98" fmla="*/ 8473 w 10000"/>
                  <a:gd name="connsiteY98" fmla="*/ 8323 h 9836"/>
                  <a:gd name="connsiteX99" fmla="*/ 8557 w 10000"/>
                  <a:gd name="connsiteY99" fmla="*/ 8224 h 9836"/>
                  <a:gd name="connsiteX100" fmla="*/ 8658 w 10000"/>
                  <a:gd name="connsiteY100" fmla="*/ 8125 h 9836"/>
                  <a:gd name="connsiteX101" fmla="*/ 8742 w 10000"/>
                  <a:gd name="connsiteY101" fmla="*/ 7994 h 9836"/>
                  <a:gd name="connsiteX102" fmla="*/ 8842 w 10000"/>
                  <a:gd name="connsiteY102" fmla="*/ 7895 h 9836"/>
                  <a:gd name="connsiteX103" fmla="*/ 8926 w 10000"/>
                  <a:gd name="connsiteY103" fmla="*/ 7797 h 9836"/>
                  <a:gd name="connsiteX104" fmla="*/ 9010 w 10000"/>
                  <a:gd name="connsiteY104" fmla="*/ 7665 h 9836"/>
                  <a:gd name="connsiteX105" fmla="*/ 9094 w 10000"/>
                  <a:gd name="connsiteY105" fmla="*/ 7533 h 9836"/>
                  <a:gd name="connsiteX106" fmla="*/ 9178 w 10000"/>
                  <a:gd name="connsiteY106" fmla="*/ 7435 h 9836"/>
                  <a:gd name="connsiteX107" fmla="*/ 9245 w 10000"/>
                  <a:gd name="connsiteY107" fmla="*/ 7303 h 9836"/>
                  <a:gd name="connsiteX108" fmla="*/ 9329 w 10000"/>
                  <a:gd name="connsiteY108" fmla="*/ 7172 h 9836"/>
                  <a:gd name="connsiteX109" fmla="*/ 9396 w 10000"/>
                  <a:gd name="connsiteY109" fmla="*/ 7040 h 9836"/>
                  <a:gd name="connsiteX110" fmla="*/ 9463 w 10000"/>
                  <a:gd name="connsiteY110" fmla="*/ 6941 h 9836"/>
                  <a:gd name="connsiteX111" fmla="*/ 9530 w 10000"/>
                  <a:gd name="connsiteY111" fmla="*/ 6810 h 9836"/>
                  <a:gd name="connsiteX112" fmla="*/ 9597 w 10000"/>
                  <a:gd name="connsiteY112" fmla="*/ 6645 h 9836"/>
                  <a:gd name="connsiteX113" fmla="*/ 9664 w 10000"/>
                  <a:gd name="connsiteY113" fmla="*/ 6514 h 9836"/>
                  <a:gd name="connsiteX114" fmla="*/ 9732 w 10000"/>
                  <a:gd name="connsiteY114" fmla="*/ 6382 h 9836"/>
                  <a:gd name="connsiteX115" fmla="*/ 9782 w 10000"/>
                  <a:gd name="connsiteY115" fmla="*/ 6250 h 9836"/>
                  <a:gd name="connsiteX116" fmla="*/ 9849 w 10000"/>
                  <a:gd name="connsiteY116" fmla="*/ 6086 h 9836"/>
                  <a:gd name="connsiteX117" fmla="*/ 9899 w 10000"/>
                  <a:gd name="connsiteY117" fmla="*/ 5954 h 9836"/>
                  <a:gd name="connsiteX118" fmla="*/ 9950 w 10000"/>
                  <a:gd name="connsiteY118" fmla="*/ 5823 h 9836"/>
                  <a:gd name="connsiteX119" fmla="*/ 10000 w 10000"/>
                  <a:gd name="connsiteY119" fmla="*/ 5658 h 9836"/>
                  <a:gd name="connsiteX120" fmla="*/ 10000 w 10000"/>
                  <a:gd name="connsiteY120" fmla="*/ 5527 h 9836"/>
                  <a:gd name="connsiteX0" fmla="*/ 10000 w 10000"/>
                  <a:gd name="connsiteY0" fmla="*/ 5485 h 9866"/>
                  <a:gd name="connsiteX1" fmla="*/ 10000 w 10000"/>
                  <a:gd name="connsiteY1" fmla="*/ 736 h 9866"/>
                  <a:gd name="connsiteX2" fmla="*/ 9950 w 10000"/>
                  <a:gd name="connsiteY2" fmla="*/ 569 h 9866"/>
                  <a:gd name="connsiteX3" fmla="*/ 9899 w 10000"/>
                  <a:gd name="connsiteY3" fmla="*/ 435 h 9866"/>
                  <a:gd name="connsiteX4" fmla="*/ 9849 w 10000"/>
                  <a:gd name="connsiteY4" fmla="*/ 268 h 9866"/>
                  <a:gd name="connsiteX5" fmla="*/ 9782 w 10000"/>
                  <a:gd name="connsiteY5" fmla="*/ 134 h 9866"/>
                  <a:gd name="connsiteX6" fmla="*/ 9732 w 10000"/>
                  <a:gd name="connsiteY6" fmla="*/ 0 h 9866"/>
                  <a:gd name="connsiteX7" fmla="*/ 520 w 10000"/>
                  <a:gd name="connsiteY7" fmla="*/ 268 h 9866"/>
                  <a:gd name="connsiteX8" fmla="*/ 470 w 10000"/>
                  <a:gd name="connsiteY8" fmla="*/ 435 h 9866"/>
                  <a:gd name="connsiteX9" fmla="*/ 419 w 10000"/>
                  <a:gd name="connsiteY9" fmla="*/ 569 h 9866"/>
                  <a:gd name="connsiteX10" fmla="*/ 369 w 10000"/>
                  <a:gd name="connsiteY10" fmla="*/ 736 h 9866"/>
                  <a:gd name="connsiteX11" fmla="*/ 319 w 10000"/>
                  <a:gd name="connsiteY11" fmla="*/ 869 h 9866"/>
                  <a:gd name="connsiteX12" fmla="*/ 285 w 10000"/>
                  <a:gd name="connsiteY12" fmla="*/ 1037 h 9866"/>
                  <a:gd name="connsiteX13" fmla="*/ 235 w 10000"/>
                  <a:gd name="connsiteY13" fmla="*/ 1204 h 9866"/>
                  <a:gd name="connsiteX14" fmla="*/ 201 w 10000"/>
                  <a:gd name="connsiteY14" fmla="*/ 1338 h 9866"/>
                  <a:gd name="connsiteX15" fmla="*/ 168 w 10000"/>
                  <a:gd name="connsiteY15" fmla="*/ 1505 h 9866"/>
                  <a:gd name="connsiteX16" fmla="*/ 134 w 10000"/>
                  <a:gd name="connsiteY16" fmla="*/ 1673 h 9866"/>
                  <a:gd name="connsiteX17" fmla="*/ 117 w 10000"/>
                  <a:gd name="connsiteY17" fmla="*/ 1839 h 9866"/>
                  <a:gd name="connsiteX18" fmla="*/ 84 w 10000"/>
                  <a:gd name="connsiteY18" fmla="*/ 2007 h 9866"/>
                  <a:gd name="connsiteX19" fmla="*/ 67 w 10000"/>
                  <a:gd name="connsiteY19" fmla="*/ 2174 h 9866"/>
                  <a:gd name="connsiteX20" fmla="*/ 50 w 10000"/>
                  <a:gd name="connsiteY20" fmla="*/ 2342 h 9866"/>
                  <a:gd name="connsiteX21" fmla="*/ 34 w 10000"/>
                  <a:gd name="connsiteY21" fmla="*/ 2508 h 9866"/>
                  <a:gd name="connsiteX22" fmla="*/ 17 w 10000"/>
                  <a:gd name="connsiteY22" fmla="*/ 2676 h 9866"/>
                  <a:gd name="connsiteX23" fmla="*/ 17 w 10000"/>
                  <a:gd name="connsiteY23" fmla="*/ 2843 h 9866"/>
                  <a:gd name="connsiteX24" fmla="*/ 0 w 10000"/>
                  <a:gd name="connsiteY24" fmla="*/ 3011 h 9866"/>
                  <a:gd name="connsiteX25" fmla="*/ 0 w 10000"/>
                  <a:gd name="connsiteY25" fmla="*/ 3177 h 9866"/>
                  <a:gd name="connsiteX26" fmla="*/ 0 w 10000"/>
                  <a:gd name="connsiteY26" fmla="*/ 3345 h 9866"/>
                  <a:gd name="connsiteX27" fmla="*/ 17 w 10000"/>
                  <a:gd name="connsiteY27" fmla="*/ 3512 h 9866"/>
                  <a:gd name="connsiteX28" fmla="*/ 17 w 10000"/>
                  <a:gd name="connsiteY28" fmla="*/ 3679 h 9866"/>
                  <a:gd name="connsiteX29" fmla="*/ 34 w 10000"/>
                  <a:gd name="connsiteY29" fmla="*/ 3846 h 9866"/>
                  <a:gd name="connsiteX30" fmla="*/ 50 w 10000"/>
                  <a:gd name="connsiteY30" fmla="*/ 4013 h 9866"/>
                  <a:gd name="connsiteX31" fmla="*/ 67 w 10000"/>
                  <a:gd name="connsiteY31" fmla="*/ 4181 h 9866"/>
                  <a:gd name="connsiteX32" fmla="*/ 84 w 10000"/>
                  <a:gd name="connsiteY32" fmla="*/ 4347 h 9866"/>
                  <a:gd name="connsiteX33" fmla="*/ 117 w 10000"/>
                  <a:gd name="connsiteY33" fmla="*/ 4515 h 9866"/>
                  <a:gd name="connsiteX34" fmla="*/ 134 w 10000"/>
                  <a:gd name="connsiteY34" fmla="*/ 4682 h 9866"/>
                  <a:gd name="connsiteX35" fmla="*/ 168 w 10000"/>
                  <a:gd name="connsiteY35" fmla="*/ 4850 h 9866"/>
                  <a:gd name="connsiteX36" fmla="*/ 201 w 10000"/>
                  <a:gd name="connsiteY36" fmla="*/ 5016 h 9866"/>
                  <a:gd name="connsiteX37" fmla="*/ 235 w 10000"/>
                  <a:gd name="connsiteY37" fmla="*/ 5151 h 9866"/>
                  <a:gd name="connsiteX38" fmla="*/ 285 w 10000"/>
                  <a:gd name="connsiteY38" fmla="*/ 5317 h 9866"/>
                  <a:gd name="connsiteX39" fmla="*/ 319 w 10000"/>
                  <a:gd name="connsiteY39" fmla="*/ 5485 h 9866"/>
                  <a:gd name="connsiteX40" fmla="*/ 369 w 10000"/>
                  <a:gd name="connsiteY40" fmla="*/ 5618 h 9866"/>
                  <a:gd name="connsiteX41" fmla="*/ 419 w 10000"/>
                  <a:gd name="connsiteY41" fmla="*/ 5786 h 9866"/>
                  <a:gd name="connsiteX42" fmla="*/ 470 w 10000"/>
                  <a:gd name="connsiteY42" fmla="*/ 5919 h 9866"/>
                  <a:gd name="connsiteX43" fmla="*/ 520 w 10000"/>
                  <a:gd name="connsiteY43" fmla="*/ 6053 h 9866"/>
                  <a:gd name="connsiteX44" fmla="*/ 570 w 10000"/>
                  <a:gd name="connsiteY44" fmla="*/ 6220 h 9866"/>
                  <a:gd name="connsiteX45" fmla="*/ 638 w 10000"/>
                  <a:gd name="connsiteY45" fmla="*/ 6354 h 9866"/>
                  <a:gd name="connsiteX46" fmla="*/ 688 w 10000"/>
                  <a:gd name="connsiteY46" fmla="*/ 6489 h 9866"/>
                  <a:gd name="connsiteX47" fmla="*/ 755 w 10000"/>
                  <a:gd name="connsiteY47" fmla="*/ 6622 h 9866"/>
                  <a:gd name="connsiteX48" fmla="*/ 822 w 10000"/>
                  <a:gd name="connsiteY48" fmla="*/ 6790 h 9866"/>
                  <a:gd name="connsiteX49" fmla="*/ 889 w 10000"/>
                  <a:gd name="connsiteY49" fmla="*/ 6923 h 9866"/>
                  <a:gd name="connsiteX50" fmla="*/ 956 w 10000"/>
                  <a:gd name="connsiteY50" fmla="*/ 7023 h 9866"/>
                  <a:gd name="connsiteX51" fmla="*/ 1040 w 10000"/>
                  <a:gd name="connsiteY51" fmla="*/ 7158 h 9866"/>
                  <a:gd name="connsiteX52" fmla="*/ 1107 w 10000"/>
                  <a:gd name="connsiteY52" fmla="*/ 7291 h 9866"/>
                  <a:gd name="connsiteX53" fmla="*/ 1191 w 10000"/>
                  <a:gd name="connsiteY53" fmla="*/ 7425 h 9866"/>
                  <a:gd name="connsiteX54" fmla="*/ 1275 w 10000"/>
                  <a:gd name="connsiteY54" fmla="*/ 7525 h 9866"/>
                  <a:gd name="connsiteX55" fmla="*/ 1342 w 10000"/>
                  <a:gd name="connsiteY55" fmla="*/ 7659 h 9866"/>
                  <a:gd name="connsiteX56" fmla="*/ 1443 w 10000"/>
                  <a:gd name="connsiteY56" fmla="*/ 7793 h 9866"/>
                  <a:gd name="connsiteX57" fmla="*/ 1527 w 10000"/>
                  <a:gd name="connsiteY57" fmla="*/ 7893 h 9866"/>
                  <a:gd name="connsiteX58" fmla="*/ 1611 w 10000"/>
                  <a:gd name="connsiteY58" fmla="*/ 7993 h 9866"/>
                  <a:gd name="connsiteX59" fmla="*/ 1695 w 10000"/>
                  <a:gd name="connsiteY59" fmla="*/ 8126 h 9866"/>
                  <a:gd name="connsiteX60" fmla="*/ 1795 w 10000"/>
                  <a:gd name="connsiteY60" fmla="*/ 8227 h 9866"/>
                  <a:gd name="connsiteX61" fmla="*/ 1896 w 10000"/>
                  <a:gd name="connsiteY61" fmla="*/ 8328 h 9866"/>
                  <a:gd name="connsiteX62" fmla="*/ 2081 w 10000"/>
                  <a:gd name="connsiteY62" fmla="*/ 8528 h 9866"/>
                  <a:gd name="connsiteX63" fmla="*/ 2282 w 10000"/>
                  <a:gd name="connsiteY63" fmla="*/ 8696 h 9866"/>
                  <a:gd name="connsiteX64" fmla="*/ 2500 w 10000"/>
                  <a:gd name="connsiteY64" fmla="*/ 8896 h 9866"/>
                  <a:gd name="connsiteX65" fmla="*/ 2718 w 10000"/>
                  <a:gd name="connsiteY65" fmla="*/ 9030 h 9866"/>
                  <a:gd name="connsiteX66" fmla="*/ 2936 w 10000"/>
                  <a:gd name="connsiteY66" fmla="*/ 9197 h 9866"/>
                  <a:gd name="connsiteX67" fmla="*/ 3171 w 10000"/>
                  <a:gd name="connsiteY67" fmla="*/ 9331 h 9866"/>
                  <a:gd name="connsiteX68" fmla="*/ 3406 w 10000"/>
                  <a:gd name="connsiteY68" fmla="*/ 9431 h 9866"/>
                  <a:gd name="connsiteX69" fmla="*/ 3641 w 10000"/>
                  <a:gd name="connsiteY69" fmla="*/ 9532 h 9866"/>
                  <a:gd name="connsiteX70" fmla="*/ 3893 w 10000"/>
                  <a:gd name="connsiteY70" fmla="*/ 9632 h 9866"/>
                  <a:gd name="connsiteX71" fmla="*/ 4128 w 10000"/>
                  <a:gd name="connsiteY71" fmla="*/ 9699 h 9866"/>
                  <a:gd name="connsiteX72" fmla="*/ 4262 w 10000"/>
                  <a:gd name="connsiteY72" fmla="*/ 9732 h 9866"/>
                  <a:gd name="connsiteX73" fmla="*/ 4396 w 10000"/>
                  <a:gd name="connsiteY73" fmla="*/ 9765 h 9866"/>
                  <a:gd name="connsiteX74" fmla="*/ 4513 w 10000"/>
                  <a:gd name="connsiteY74" fmla="*/ 9799 h 9866"/>
                  <a:gd name="connsiteX75" fmla="*/ 4648 w 10000"/>
                  <a:gd name="connsiteY75" fmla="*/ 9799 h 9866"/>
                  <a:gd name="connsiteX76" fmla="*/ 4782 w 10000"/>
                  <a:gd name="connsiteY76" fmla="*/ 9832 h 9866"/>
                  <a:gd name="connsiteX77" fmla="*/ 4916 w 10000"/>
                  <a:gd name="connsiteY77" fmla="*/ 9832 h 9866"/>
                  <a:gd name="connsiteX78" fmla="*/ 5050 w 10000"/>
                  <a:gd name="connsiteY78" fmla="*/ 9832 h 9866"/>
                  <a:gd name="connsiteX79" fmla="*/ 5185 w 10000"/>
                  <a:gd name="connsiteY79" fmla="*/ 9866 h 9866"/>
                  <a:gd name="connsiteX80" fmla="*/ 5319 w 10000"/>
                  <a:gd name="connsiteY80" fmla="*/ 9832 h 9866"/>
                  <a:gd name="connsiteX81" fmla="*/ 5453 w 10000"/>
                  <a:gd name="connsiteY81" fmla="*/ 9832 h 9866"/>
                  <a:gd name="connsiteX82" fmla="*/ 5570 w 10000"/>
                  <a:gd name="connsiteY82" fmla="*/ 9832 h 9866"/>
                  <a:gd name="connsiteX83" fmla="*/ 5705 w 10000"/>
                  <a:gd name="connsiteY83" fmla="*/ 9799 h 9866"/>
                  <a:gd name="connsiteX84" fmla="*/ 5839 w 10000"/>
                  <a:gd name="connsiteY84" fmla="*/ 9799 h 9866"/>
                  <a:gd name="connsiteX85" fmla="*/ 5973 w 10000"/>
                  <a:gd name="connsiteY85" fmla="*/ 9765 h 9866"/>
                  <a:gd name="connsiteX86" fmla="*/ 6091 w 10000"/>
                  <a:gd name="connsiteY86" fmla="*/ 9732 h 9866"/>
                  <a:gd name="connsiteX87" fmla="*/ 6225 w 10000"/>
                  <a:gd name="connsiteY87" fmla="*/ 9699 h 9866"/>
                  <a:gd name="connsiteX88" fmla="*/ 6477 w 10000"/>
                  <a:gd name="connsiteY88" fmla="*/ 9632 h 9866"/>
                  <a:gd name="connsiteX89" fmla="*/ 6711 w 10000"/>
                  <a:gd name="connsiteY89" fmla="*/ 9532 h 9866"/>
                  <a:gd name="connsiteX90" fmla="*/ 6963 w 10000"/>
                  <a:gd name="connsiteY90" fmla="*/ 9431 h 9866"/>
                  <a:gd name="connsiteX91" fmla="*/ 7198 w 10000"/>
                  <a:gd name="connsiteY91" fmla="*/ 9331 h 9866"/>
                  <a:gd name="connsiteX92" fmla="*/ 7416 w 10000"/>
                  <a:gd name="connsiteY92" fmla="*/ 9197 h 9866"/>
                  <a:gd name="connsiteX93" fmla="*/ 7651 w 10000"/>
                  <a:gd name="connsiteY93" fmla="*/ 9030 h 9866"/>
                  <a:gd name="connsiteX94" fmla="*/ 7852 w 10000"/>
                  <a:gd name="connsiteY94" fmla="*/ 8896 h 9866"/>
                  <a:gd name="connsiteX95" fmla="*/ 8070 w 10000"/>
                  <a:gd name="connsiteY95" fmla="*/ 8696 h 9866"/>
                  <a:gd name="connsiteX96" fmla="*/ 8272 w 10000"/>
                  <a:gd name="connsiteY96" fmla="*/ 8528 h 9866"/>
                  <a:gd name="connsiteX97" fmla="*/ 8473 w 10000"/>
                  <a:gd name="connsiteY97" fmla="*/ 8328 h 9866"/>
                  <a:gd name="connsiteX98" fmla="*/ 8557 w 10000"/>
                  <a:gd name="connsiteY98" fmla="*/ 8227 h 9866"/>
                  <a:gd name="connsiteX99" fmla="*/ 8658 w 10000"/>
                  <a:gd name="connsiteY99" fmla="*/ 8126 h 9866"/>
                  <a:gd name="connsiteX100" fmla="*/ 8742 w 10000"/>
                  <a:gd name="connsiteY100" fmla="*/ 7993 h 9866"/>
                  <a:gd name="connsiteX101" fmla="*/ 8842 w 10000"/>
                  <a:gd name="connsiteY101" fmla="*/ 7893 h 9866"/>
                  <a:gd name="connsiteX102" fmla="*/ 8926 w 10000"/>
                  <a:gd name="connsiteY102" fmla="*/ 7793 h 9866"/>
                  <a:gd name="connsiteX103" fmla="*/ 9010 w 10000"/>
                  <a:gd name="connsiteY103" fmla="*/ 7659 h 9866"/>
                  <a:gd name="connsiteX104" fmla="*/ 9094 w 10000"/>
                  <a:gd name="connsiteY104" fmla="*/ 7525 h 9866"/>
                  <a:gd name="connsiteX105" fmla="*/ 9178 w 10000"/>
                  <a:gd name="connsiteY105" fmla="*/ 7425 h 9866"/>
                  <a:gd name="connsiteX106" fmla="*/ 9245 w 10000"/>
                  <a:gd name="connsiteY106" fmla="*/ 7291 h 9866"/>
                  <a:gd name="connsiteX107" fmla="*/ 9329 w 10000"/>
                  <a:gd name="connsiteY107" fmla="*/ 7158 h 9866"/>
                  <a:gd name="connsiteX108" fmla="*/ 9396 w 10000"/>
                  <a:gd name="connsiteY108" fmla="*/ 7023 h 9866"/>
                  <a:gd name="connsiteX109" fmla="*/ 9463 w 10000"/>
                  <a:gd name="connsiteY109" fmla="*/ 6923 h 9866"/>
                  <a:gd name="connsiteX110" fmla="*/ 9530 w 10000"/>
                  <a:gd name="connsiteY110" fmla="*/ 6790 h 9866"/>
                  <a:gd name="connsiteX111" fmla="*/ 9597 w 10000"/>
                  <a:gd name="connsiteY111" fmla="*/ 6622 h 9866"/>
                  <a:gd name="connsiteX112" fmla="*/ 9664 w 10000"/>
                  <a:gd name="connsiteY112" fmla="*/ 6489 h 9866"/>
                  <a:gd name="connsiteX113" fmla="*/ 9732 w 10000"/>
                  <a:gd name="connsiteY113" fmla="*/ 6354 h 9866"/>
                  <a:gd name="connsiteX114" fmla="*/ 9782 w 10000"/>
                  <a:gd name="connsiteY114" fmla="*/ 6220 h 9866"/>
                  <a:gd name="connsiteX115" fmla="*/ 9849 w 10000"/>
                  <a:gd name="connsiteY115" fmla="*/ 6053 h 9866"/>
                  <a:gd name="connsiteX116" fmla="*/ 9899 w 10000"/>
                  <a:gd name="connsiteY116" fmla="*/ 5919 h 9866"/>
                  <a:gd name="connsiteX117" fmla="*/ 9950 w 10000"/>
                  <a:gd name="connsiteY117" fmla="*/ 5786 h 9866"/>
                  <a:gd name="connsiteX118" fmla="*/ 10000 w 10000"/>
                  <a:gd name="connsiteY118" fmla="*/ 5618 h 9866"/>
                  <a:gd name="connsiteX119" fmla="*/ 10000 w 10000"/>
                  <a:gd name="connsiteY119" fmla="*/ 5485 h 9866"/>
                  <a:gd name="connsiteX0" fmla="*/ 10000 w 10000"/>
                  <a:gd name="connsiteY0" fmla="*/ 5423 h 9864"/>
                  <a:gd name="connsiteX1" fmla="*/ 10000 w 10000"/>
                  <a:gd name="connsiteY1" fmla="*/ 610 h 9864"/>
                  <a:gd name="connsiteX2" fmla="*/ 9950 w 10000"/>
                  <a:gd name="connsiteY2" fmla="*/ 441 h 9864"/>
                  <a:gd name="connsiteX3" fmla="*/ 9899 w 10000"/>
                  <a:gd name="connsiteY3" fmla="*/ 305 h 9864"/>
                  <a:gd name="connsiteX4" fmla="*/ 9849 w 10000"/>
                  <a:gd name="connsiteY4" fmla="*/ 136 h 9864"/>
                  <a:gd name="connsiteX5" fmla="*/ 9782 w 10000"/>
                  <a:gd name="connsiteY5" fmla="*/ 0 h 9864"/>
                  <a:gd name="connsiteX6" fmla="*/ 520 w 10000"/>
                  <a:gd name="connsiteY6" fmla="*/ 136 h 9864"/>
                  <a:gd name="connsiteX7" fmla="*/ 470 w 10000"/>
                  <a:gd name="connsiteY7" fmla="*/ 305 h 9864"/>
                  <a:gd name="connsiteX8" fmla="*/ 419 w 10000"/>
                  <a:gd name="connsiteY8" fmla="*/ 441 h 9864"/>
                  <a:gd name="connsiteX9" fmla="*/ 369 w 10000"/>
                  <a:gd name="connsiteY9" fmla="*/ 610 h 9864"/>
                  <a:gd name="connsiteX10" fmla="*/ 319 w 10000"/>
                  <a:gd name="connsiteY10" fmla="*/ 745 h 9864"/>
                  <a:gd name="connsiteX11" fmla="*/ 285 w 10000"/>
                  <a:gd name="connsiteY11" fmla="*/ 915 h 9864"/>
                  <a:gd name="connsiteX12" fmla="*/ 235 w 10000"/>
                  <a:gd name="connsiteY12" fmla="*/ 1084 h 9864"/>
                  <a:gd name="connsiteX13" fmla="*/ 201 w 10000"/>
                  <a:gd name="connsiteY13" fmla="*/ 1220 h 9864"/>
                  <a:gd name="connsiteX14" fmla="*/ 168 w 10000"/>
                  <a:gd name="connsiteY14" fmla="*/ 1389 h 9864"/>
                  <a:gd name="connsiteX15" fmla="*/ 134 w 10000"/>
                  <a:gd name="connsiteY15" fmla="*/ 1560 h 9864"/>
                  <a:gd name="connsiteX16" fmla="*/ 117 w 10000"/>
                  <a:gd name="connsiteY16" fmla="*/ 1728 h 9864"/>
                  <a:gd name="connsiteX17" fmla="*/ 84 w 10000"/>
                  <a:gd name="connsiteY17" fmla="*/ 1898 h 9864"/>
                  <a:gd name="connsiteX18" fmla="*/ 67 w 10000"/>
                  <a:gd name="connsiteY18" fmla="*/ 2068 h 9864"/>
                  <a:gd name="connsiteX19" fmla="*/ 50 w 10000"/>
                  <a:gd name="connsiteY19" fmla="*/ 2238 h 9864"/>
                  <a:gd name="connsiteX20" fmla="*/ 34 w 10000"/>
                  <a:gd name="connsiteY20" fmla="*/ 2406 h 9864"/>
                  <a:gd name="connsiteX21" fmla="*/ 17 w 10000"/>
                  <a:gd name="connsiteY21" fmla="*/ 2576 h 9864"/>
                  <a:gd name="connsiteX22" fmla="*/ 17 w 10000"/>
                  <a:gd name="connsiteY22" fmla="*/ 2746 h 9864"/>
                  <a:gd name="connsiteX23" fmla="*/ 0 w 10000"/>
                  <a:gd name="connsiteY23" fmla="*/ 2916 h 9864"/>
                  <a:gd name="connsiteX24" fmla="*/ 0 w 10000"/>
                  <a:gd name="connsiteY24" fmla="*/ 3084 h 9864"/>
                  <a:gd name="connsiteX25" fmla="*/ 0 w 10000"/>
                  <a:gd name="connsiteY25" fmla="*/ 3254 h 9864"/>
                  <a:gd name="connsiteX26" fmla="*/ 17 w 10000"/>
                  <a:gd name="connsiteY26" fmla="*/ 3424 h 9864"/>
                  <a:gd name="connsiteX27" fmla="*/ 17 w 10000"/>
                  <a:gd name="connsiteY27" fmla="*/ 3593 h 9864"/>
                  <a:gd name="connsiteX28" fmla="*/ 34 w 10000"/>
                  <a:gd name="connsiteY28" fmla="*/ 3762 h 9864"/>
                  <a:gd name="connsiteX29" fmla="*/ 50 w 10000"/>
                  <a:gd name="connsiteY29" fmla="*/ 3932 h 9864"/>
                  <a:gd name="connsiteX30" fmla="*/ 67 w 10000"/>
                  <a:gd name="connsiteY30" fmla="*/ 4102 h 9864"/>
                  <a:gd name="connsiteX31" fmla="*/ 84 w 10000"/>
                  <a:gd name="connsiteY31" fmla="*/ 4270 h 9864"/>
                  <a:gd name="connsiteX32" fmla="*/ 117 w 10000"/>
                  <a:gd name="connsiteY32" fmla="*/ 4440 h 9864"/>
                  <a:gd name="connsiteX33" fmla="*/ 134 w 10000"/>
                  <a:gd name="connsiteY33" fmla="*/ 4610 h 9864"/>
                  <a:gd name="connsiteX34" fmla="*/ 168 w 10000"/>
                  <a:gd name="connsiteY34" fmla="*/ 4780 h 9864"/>
                  <a:gd name="connsiteX35" fmla="*/ 201 w 10000"/>
                  <a:gd name="connsiteY35" fmla="*/ 4948 h 9864"/>
                  <a:gd name="connsiteX36" fmla="*/ 235 w 10000"/>
                  <a:gd name="connsiteY36" fmla="*/ 5085 h 9864"/>
                  <a:gd name="connsiteX37" fmla="*/ 285 w 10000"/>
                  <a:gd name="connsiteY37" fmla="*/ 5253 h 9864"/>
                  <a:gd name="connsiteX38" fmla="*/ 319 w 10000"/>
                  <a:gd name="connsiteY38" fmla="*/ 5423 h 9864"/>
                  <a:gd name="connsiteX39" fmla="*/ 369 w 10000"/>
                  <a:gd name="connsiteY39" fmla="*/ 5558 h 9864"/>
                  <a:gd name="connsiteX40" fmla="*/ 419 w 10000"/>
                  <a:gd name="connsiteY40" fmla="*/ 5729 h 9864"/>
                  <a:gd name="connsiteX41" fmla="*/ 470 w 10000"/>
                  <a:gd name="connsiteY41" fmla="*/ 5863 h 9864"/>
                  <a:gd name="connsiteX42" fmla="*/ 520 w 10000"/>
                  <a:gd name="connsiteY42" fmla="*/ 5999 h 9864"/>
                  <a:gd name="connsiteX43" fmla="*/ 570 w 10000"/>
                  <a:gd name="connsiteY43" fmla="*/ 6168 h 9864"/>
                  <a:gd name="connsiteX44" fmla="*/ 638 w 10000"/>
                  <a:gd name="connsiteY44" fmla="*/ 6304 h 9864"/>
                  <a:gd name="connsiteX45" fmla="*/ 688 w 10000"/>
                  <a:gd name="connsiteY45" fmla="*/ 6441 h 9864"/>
                  <a:gd name="connsiteX46" fmla="*/ 755 w 10000"/>
                  <a:gd name="connsiteY46" fmla="*/ 6576 h 9864"/>
                  <a:gd name="connsiteX47" fmla="*/ 822 w 10000"/>
                  <a:gd name="connsiteY47" fmla="*/ 6746 h 9864"/>
                  <a:gd name="connsiteX48" fmla="*/ 889 w 10000"/>
                  <a:gd name="connsiteY48" fmla="*/ 6881 h 9864"/>
                  <a:gd name="connsiteX49" fmla="*/ 956 w 10000"/>
                  <a:gd name="connsiteY49" fmla="*/ 6982 h 9864"/>
                  <a:gd name="connsiteX50" fmla="*/ 1040 w 10000"/>
                  <a:gd name="connsiteY50" fmla="*/ 7119 h 9864"/>
                  <a:gd name="connsiteX51" fmla="*/ 1107 w 10000"/>
                  <a:gd name="connsiteY51" fmla="*/ 7254 h 9864"/>
                  <a:gd name="connsiteX52" fmla="*/ 1191 w 10000"/>
                  <a:gd name="connsiteY52" fmla="*/ 7390 h 9864"/>
                  <a:gd name="connsiteX53" fmla="*/ 1275 w 10000"/>
                  <a:gd name="connsiteY53" fmla="*/ 7491 h 9864"/>
                  <a:gd name="connsiteX54" fmla="*/ 1342 w 10000"/>
                  <a:gd name="connsiteY54" fmla="*/ 7627 h 9864"/>
                  <a:gd name="connsiteX55" fmla="*/ 1443 w 10000"/>
                  <a:gd name="connsiteY55" fmla="*/ 7763 h 9864"/>
                  <a:gd name="connsiteX56" fmla="*/ 1527 w 10000"/>
                  <a:gd name="connsiteY56" fmla="*/ 7864 h 9864"/>
                  <a:gd name="connsiteX57" fmla="*/ 1611 w 10000"/>
                  <a:gd name="connsiteY57" fmla="*/ 7966 h 9864"/>
                  <a:gd name="connsiteX58" fmla="*/ 1695 w 10000"/>
                  <a:gd name="connsiteY58" fmla="*/ 8100 h 9864"/>
                  <a:gd name="connsiteX59" fmla="*/ 1795 w 10000"/>
                  <a:gd name="connsiteY59" fmla="*/ 8203 h 9864"/>
                  <a:gd name="connsiteX60" fmla="*/ 1896 w 10000"/>
                  <a:gd name="connsiteY60" fmla="*/ 8305 h 9864"/>
                  <a:gd name="connsiteX61" fmla="*/ 2081 w 10000"/>
                  <a:gd name="connsiteY61" fmla="*/ 8508 h 9864"/>
                  <a:gd name="connsiteX62" fmla="*/ 2282 w 10000"/>
                  <a:gd name="connsiteY62" fmla="*/ 8678 h 9864"/>
                  <a:gd name="connsiteX63" fmla="*/ 2500 w 10000"/>
                  <a:gd name="connsiteY63" fmla="*/ 8881 h 9864"/>
                  <a:gd name="connsiteX64" fmla="*/ 2718 w 10000"/>
                  <a:gd name="connsiteY64" fmla="*/ 9017 h 9864"/>
                  <a:gd name="connsiteX65" fmla="*/ 2936 w 10000"/>
                  <a:gd name="connsiteY65" fmla="*/ 9186 h 9864"/>
                  <a:gd name="connsiteX66" fmla="*/ 3171 w 10000"/>
                  <a:gd name="connsiteY66" fmla="*/ 9322 h 9864"/>
                  <a:gd name="connsiteX67" fmla="*/ 3406 w 10000"/>
                  <a:gd name="connsiteY67" fmla="*/ 9423 h 9864"/>
                  <a:gd name="connsiteX68" fmla="*/ 3641 w 10000"/>
                  <a:gd name="connsiteY68" fmla="*/ 9525 h 9864"/>
                  <a:gd name="connsiteX69" fmla="*/ 3893 w 10000"/>
                  <a:gd name="connsiteY69" fmla="*/ 9627 h 9864"/>
                  <a:gd name="connsiteX70" fmla="*/ 4128 w 10000"/>
                  <a:gd name="connsiteY70" fmla="*/ 9695 h 9864"/>
                  <a:gd name="connsiteX71" fmla="*/ 4262 w 10000"/>
                  <a:gd name="connsiteY71" fmla="*/ 9728 h 9864"/>
                  <a:gd name="connsiteX72" fmla="*/ 4396 w 10000"/>
                  <a:gd name="connsiteY72" fmla="*/ 9762 h 9864"/>
                  <a:gd name="connsiteX73" fmla="*/ 4513 w 10000"/>
                  <a:gd name="connsiteY73" fmla="*/ 9796 h 9864"/>
                  <a:gd name="connsiteX74" fmla="*/ 4648 w 10000"/>
                  <a:gd name="connsiteY74" fmla="*/ 9796 h 9864"/>
                  <a:gd name="connsiteX75" fmla="*/ 4782 w 10000"/>
                  <a:gd name="connsiteY75" fmla="*/ 9830 h 9864"/>
                  <a:gd name="connsiteX76" fmla="*/ 4916 w 10000"/>
                  <a:gd name="connsiteY76" fmla="*/ 9830 h 9864"/>
                  <a:gd name="connsiteX77" fmla="*/ 5050 w 10000"/>
                  <a:gd name="connsiteY77" fmla="*/ 9830 h 9864"/>
                  <a:gd name="connsiteX78" fmla="*/ 5185 w 10000"/>
                  <a:gd name="connsiteY78" fmla="*/ 9864 h 9864"/>
                  <a:gd name="connsiteX79" fmla="*/ 5319 w 10000"/>
                  <a:gd name="connsiteY79" fmla="*/ 9830 h 9864"/>
                  <a:gd name="connsiteX80" fmla="*/ 5453 w 10000"/>
                  <a:gd name="connsiteY80" fmla="*/ 9830 h 9864"/>
                  <a:gd name="connsiteX81" fmla="*/ 5570 w 10000"/>
                  <a:gd name="connsiteY81" fmla="*/ 9830 h 9864"/>
                  <a:gd name="connsiteX82" fmla="*/ 5705 w 10000"/>
                  <a:gd name="connsiteY82" fmla="*/ 9796 h 9864"/>
                  <a:gd name="connsiteX83" fmla="*/ 5839 w 10000"/>
                  <a:gd name="connsiteY83" fmla="*/ 9796 h 9864"/>
                  <a:gd name="connsiteX84" fmla="*/ 5973 w 10000"/>
                  <a:gd name="connsiteY84" fmla="*/ 9762 h 9864"/>
                  <a:gd name="connsiteX85" fmla="*/ 6091 w 10000"/>
                  <a:gd name="connsiteY85" fmla="*/ 9728 h 9864"/>
                  <a:gd name="connsiteX86" fmla="*/ 6225 w 10000"/>
                  <a:gd name="connsiteY86" fmla="*/ 9695 h 9864"/>
                  <a:gd name="connsiteX87" fmla="*/ 6477 w 10000"/>
                  <a:gd name="connsiteY87" fmla="*/ 9627 h 9864"/>
                  <a:gd name="connsiteX88" fmla="*/ 6711 w 10000"/>
                  <a:gd name="connsiteY88" fmla="*/ 9525 h 9864"/>
                  <a:gd name="connsiteX89" fmla="*/ 6963 w 10000"/>
                  <a:gd name="connsiteY89" fmla="*/ 9423 h 9864"/>
                  <a:gd name="connsiteX90" fmla="*/ 7198 w 10000"/>
                  <a:gd name="connsiteY90" fmla="*/ 9322 h 9864"/>
                  <a:gd name="connsiteX91" fmla="*/ 7416 w 10000"/>
                  <a:gd name="connsiteY91" fmla="*/ 9186 h 9864"/>
                  <a:gd name="connsiteX92" fmla="*/ 7651 w 10000"/>
                  <a:gd name="connsiteY92" fmla="*/ 9017 h 9864"/>
                  <a:gd name="connsiteX93" fmla="*/ 7852 w 10000"/>
                  <a:gd name="connsiteY93" fmla="*/ 8881 h 9864"/>
                  <a:gd name="connsiteX94" fmla="*/ 8070 w 10000"/>
                  <a:gd name="connsiteY94" fmla="*/ 8678 h 9864"/>
                  <a:gd name="connsiteX95" fmla="*/ 8272 w 10000"/>
                  <a:gd name="connsiteY95" fmla="*/ 8508 h 9864"/>
                  <a:gd name="connsiteX96" fmla="*/ 8473 w 10000"/>
                  <a:gd name="connsiteY96" fmla="*/ 8305 h 9864"/>
                  <a:gd name="connsiteX97" fmla="*/ 8557 w 10000"/>
                  <a:gd name="connsiteY97" fmla="*/ 8203 h 9864"/>
                  <a:gd name="connsiteX98" fmla="*/ 8658 w 10000"/>
                  <a:gd name="connsiteY98" fmla="*/ 8100 h 9864"/>
                  <a:gd name="connsiteX99" fmla="*/ 8742 w 10000"/>
                  <a:gd name="connsiteY99" fmla="*/ 7966 h 9864"/>
                  <a:gd name="connsiteX100" fmla="*/ 8842 w 10000"/>
                  <a:gd name="connsiteY100" fmla="*/ 7864 h 9864"/>
                  <a:gd name="connsiteX101" fmla="*/ 8926 w 10000"/>
                  <a:gd name="connsiteY101" fmla="*/ 7763 h 9864"/>
                  <a:gd name="connsiteX102" fmla="*/ 9010 w 10000"/>
                  <a:gd name="connsiteY102" fmla="*/ 7627 h 9864"/>
                  <a:gd name="connsiteX103" fmla="*/ 9094 w 10000"/>
                  <a:gd name="connsiteY103" fmla="*/ 7491 h 9864"/>
                  <a:gd name="connsiteX104" fmla="*/ 9178 w 10000"/>
                  <a:gd name="connsiteY104" fmla="*/ 7390 h 9864"/>
                  <a:gd name="connsiteX105" fmla="*/ 9245 w 10000"/>
                  <a:gd name="connsiteY105" fmla="*/ 7254 h 9864"/>
                  <a:gd name="connsiteX106" fmla="*/ 9329 w 10000"/>
                  <a:gd name="connsiteY106" fmla="*/ 7119 h 9864"/>
                  <a:gd name="connsiteX107" fmla="*/ 9396 w 10000"/>
                  <a:gd name="connsiteY107" fmla="*/ 6982 h 9864"/>
                  <a:gd name="connsiteX108" fmla="*/ 9463 w 10000"/>
                  <a:gd name="connsiteY108" fmla="*/ 6881 h 9864"/>
                  <a:gd name="connsiteX109" fmla="*/ 9530 w 10000"/>
                  <a:gd name="connsiteY109" fmla="*/ 6746 h 9864"/>
                  <a:gd name="connsiteX110" fmla="*/ 9597 w 10000"/>
                  <a:gd name="connsiteY110" fmla="*/ 6576 h 9864"/>
                  <a:gd name="connsiteX111" fmla="*/ 9664 w 10000"/>
                  <a:gd name="connsiteY111" fmla="*/ 6441 h 9864"/>
                  <a:gd name="connsiteX112" fmla="*/ 9732 w 10000"/>
                  <a:gd name="connsiteY112" fmla="*/ 6304 h 9864"/>
                  <a:gd name="connsiteX113" fmla="*/ 9782 w 10000"/>
                  <a:gd name="connsiteY113" fmla="*/ 6168 h 9864"/>
                  <a:gd name="connsiteX114" fmla="*/ 9849 w 10000"/>
                  <a:gd name="connsiteY114" fmla="*/ 5999 h 9864"/>
                  <a:gd name="connsiteX115" fmla="*/ 9899 w 10000"/>
                  <a:gd name="connsiteY115" fmla="*/ 5863 h 9864"/>
                  <a:gd name="connsiteX116" fmla="*/ 9950 w 10000"/>
                  <a:gd name="connsiteY116" fmla="*/ 5729 h 9864"/>
                  <a:gd name="connsiteX117" fmla="*/ 10000 w 10000"/>
                  <a:gd name="connsiteY117" fmla="*/ 5558 h 9864"/>
                  <a:gd name="connsiteX118" fmla="*/ 10000 w 10000"/>
                  <a:gd name="connsiteY118" fmla="*/ 5423 h 9864"/>
                  <a:gd name="connsiteX0" fmla="*/ 10000 w 10000"/>
                  <a:gd name="connsiteY0" fmla="*/ 5388 h 9890"/>
                  <a:gd name="connsiteX1" fmla="*/ 10000 w 10000"/>
                  <a:gd name="connsiteY1" fmla="*/ 508 h 9890"/>
                  <a:gd name="connsiteX2" fmla="*/ 9950 w 10000"/>
                  <a:gd name="connsiteY2" fmla="*/ 337 h 9890"/>
                  <a:gd name="connsiteX3" fmla="*/ 9899 w 10000"/>
                  <a:gd name="connsiteY3" fmla="*/ 199 h 9890"/>
                  <a:gd name="connsiteX4" fmla="*/ 9849 w 10000"/>
                  <a:gd name="connsiteY4" fmla="*/ 28 h 9890"/>
                  <a:gd name="connsiteX5" fmla="*/ 520 w 10000"/>
                  <a:gd name="connsiteY5" fmla="*/ 28 h 9890"/>
                  <a:gd name="connsiteX6" fmla="*/ 470 w 10000"/>
                  <a:gd name="connsiteY6" fmla="*/ 199 h 9890"/>
                  <a:gd name="connsiteX7" fmla="*/ 419 w 10000"/>
                  <a:gd name="connsiteY7" fmla="*/ 337 h 9890"/>
                  <a:gd name="connsiteX8" fmla="*/ 369 w 10000"/>
                  <a:gd name="connsiteY8" fmla="*/ 508 h 9890"/>
                  <a:gd name="connsiteX9" fmla="*/ 319 w 10000"/>
                  <a:gd name="connsiteY9" fmla="*/ 645 h 9890"/>
                  <a:gd name="connsiteX10" fmla="*/ 285 w 10000"/>
                  <a:gd name="connsiteY10" fmla="*/ 818 h 9890"/>
                  <a:gd name="connsiteX11" fmla="*/ 235 w 10000"/>
                  <a:gd name="connsiteY11" fmla="*/ 989 h 9890"/>
                  <a:gd name="connsiteX12" fmla="*/ 201 w 10000"/>
                  <a:gd name="connsiteY12" fmla="*/ 1127 h 9890"/>
                  <a:gd name="connsiteX13" fmla="*/ 168 w 10000"/>
                  <a:gd name="connsiteY13" fmla="*/ 1298 h 9890"/>
                  <a:gd name="connsiteX14" fmla="*/ 134 w 10000"/>
                  <a:gd name="connsiteY14" fmla="*/ 1472 h 9890"/>
                  <a:gd name="connsiteX15" fmla="*/ 117 w 10000"/>
                  <a:gd name="connsiteY15" fmla="*/ 1642 h 9890"/>
                  <a:gd name="connsiteX16" fmla="*/ 84 w 10000"/>
                  <a:gd name="connsiteY16" fmla="*/ 1814 h 9890"/>
                  <a:gd name="connsiteX17" fmla="*/ 67 w 10000"/>
                  <a:gd name="connsiteY17" fmla="*/ 1987 h 9890"/>
                  <a:gd name="connsiteX18" fmla="*/ 50 w 10000"/>
                  <a:gd name="connsiteY18" fmla="*/ 2159 h 9890"/>
                  <a:gd name="connsiteX19" fmla="*/ 34 w 10000"/>
                  <a:gd name="connsiteY19" fmla="*/ 2329 h 9890"/>
                  <a:gd name="connsiteX20" fmla="*/ 17 w 10000"/>
                  <a:gd name="connsiteY20" fmla="*/ 2502 h 9890"/>
                  <a:gd name="connsiteX21" fmla="*/ 17 w 10000"/>
                  <a:gd name="connsiteY21" fmla="*/ 2674 h 9890"/>
                  <a:gd name="connsiteX22" fmla="*/ 0 w 10000"/>
                  <a:gd name="connsiteY22" fmla="*/ 2846 h 9890"/>
                  <a:gd name="connsiteX23" fmla="*/ 0 w 10000"/>
                  <a:gd name="connsiteY23" fmla="*/ 3017 h 9890"/>
                  <a:gd name="connsiteX24" fmla="*/ 0 w 10000"/>
                  <a:gd name="connsiteY24" fmla="*/ 3189 h 9890"/>
                  <a:gd name="connsiteX25" fmla="*/ 17 w 10000"/>
                  <a:gd name="connsiteY25" fmla="*/ 3361 h 9890"/>
                  <a:gd name="connsiteX26" fmla="*/ 17 w 10000"/>
                  <a:gd name="connsiteY26" fmla="*/ 3533 h 9890"/>
                  <a:gd name="connsiteX27" fmla="*/ 34 w 10000"/>
                  <a:gd name="connsiteY27" fmla="*/ 3704 h 9890"/>
                  <a:gd name="connsiteX28" fmla="*/ 50 w 10000"/>
                  <a:gd name="connsiteY28" fmla="*/ 3876 h 9890"/>
                  <a:gd name="connsiteX29" fmla="*/ 67 w 10000"/>
                  <a:gd name="connsiteY29" fmla="*/ 4049 h 9890"/>
                  <a:gd name="connsiteX30" fmla="*/ 84 w 10000"/>
                  <a:gd name="connsiteY30" fmla="*/ 4219 h 9890"/>
                  <a:gd name="connsiteX31" fmla="*/ 117 w 10000"/>
                  <a:gd name="connsiteY31" fmla="*/ 4391 h 9890"/>
                  <a:gd name="connsiteX32" fmla="*/ 134 w 10000"/>
                  <a:gd name="connsiteY32" fmla="*/ 4564 h 9890"/>
                  <a:gd name="connsiteX33" fmla="*/ 168 w 10000"/>
                  <a:gd name="connsiteY33" fmla="*/ 4736 h 9890"/>
                  <a:gd name="connsiteX34" fmla="*/ 201 w 10000"/>
                  <a:gd name="connsiteY34" fmla="*/ 4906 h 9890"/>
                  <a:gd name="connsiteX35" fmla="*/ 235 w 10000"/>
                  <a:gd name="connsiteY35" fmla="*/ 5045 h 9890"/>
                  <a:gd name="connsiteX36" fmla="*/ 285 w 10000"/>
                  <a:gd name="connsiteY36" fmla="*/ 5215 h 9890"/>
                  <a:gd name="connsiteX37" fmla="*/ 319 w 10000"/>
                  <a:gd name="connsiteY37" fmla="*/ 5388 h 9890"/>
                  <a:gd name="connsiteX38" fmla="*/ 369 w 10000"/>
                  <a:gd name="connsiteY38" fmla="*/ 5525 h 9890"/>
                  <a:gd name="connsiteX39" fmla="*/ 419 w 10000"/>
                  <a:gd name="connsiteY39" fmla="*/ 5698 h 9890"/>
                  <a:gd name="connsiteX40" fmla="*/ 470 w 10000"/>
                  <a:gd name="connsiteY40" fmla="*/ 5834 h 9890"/>
                  <a:gd name="connsiteX41" fmla="*/ 520 w 10000"/>
                  <a:gd name="connsiteY41" fmla="*/ 5972 h 9890"/>
                  <a:gd name="connsiteX42" fmla="*/ 570 w 10000"/>
                  <a:gd name="connsiteY42" fmla="*/ 6143 h 9890"/>
                  <a:gd name="connsiteX43" fmla="*/ 638 w 10000"/>
                  <a:gd name="connsiteY43" fmla="*/ 6281 h 9890"/>
                  <a:gd name="connsiteX44" fmla="*/ 688 w 10000"/>
                  <a:gd name="connsiteY44" fmla="*/ 6420 h 9890"/>
                  <a:gd name="connsiteX45" fmla="*/ 755 w 10000"/>
                  <a:gd name="connsiteY45" fmla="*/ 6557 h 9890"/>
                  <a:gd name="connsiteX46" fmla="*/ 822 w 10000"/>
                  <a:gd name="connsiteY46" fmla="*/ 6729 h 9890"/>
                  <a:gd name="connsiteX47" fmla="*/ 889 w 10000"/>
                  <a:gd name="connsiteY47" fmla="*/ 6866 h 9890"/>
                  <a:gd name="connsiteX48" fmla="*/ 956 w 10000"/>
                  <a:gd name="connsiteY48" fmla="*/ 6968 h 9890"/>
                  <a:gd name="connsiteX49" fmla="*/ 1040 w 10000"/>
                  <a:gd name="connsiteY49" fmla="*/ 7107 h 9890"/>
                  <a:gd name="connsiteX50" fmla="*/ 1107 w 10000"/>
                  <a:gd name="connsiteY50" fmla="*/ 7244 h 9890"/>
                  <a:gd name="connsiteX51" fmla="*/ 1191 w 10000"/>
                  <a:gd name="connsiteY51" fmla="*/ 7382 h 9890"/>
                  <a:gd name="connsiteX52" fmla="*/ 1275 w 10000"/>
                  <a:gd name="connsiteY52" fmla="*/ 7484 h 9890"/>
                  <a:gd name="connsiteX53" fmla="*/ 1342 w 10000"/>
                  <a:gd name="connsiteY53" fmla="*/ 7622 h 9890"/>
                  <a:gd name="connsiteX54" fmla="*/ 1443 w 10000"/>
                  <a:gd name="connsiteY54" fmla="*/ 7760 h 9890"/>
                  <a:gd name="connsiteX55" fmla="*/ 1527 w 10000"/>
                  <a:gd name="connsiteY55" fmla="*/ 7862 h 9890"/>
                  <a:gd name="connsiteX56" fmla="*/ 1611 w 10000"/>
                  <a:gd name="connsiteY56" fmla="*/ 7966 h 9890"/>
                  <a:gd name="connsiteX57" fmla="*/ 1695 w 10000"/>
                  <a:gd name="connsiteY57" fmla="*/ 8102 h 9890"/>
                  <a:gd name="connsiteX58" fmla="*/ 1795 w 10000"/>
                  <a:gd name="connsiteY58" fmla="*/ 8206 h 9890"/>
                  <a:gd name="connsiteX59" fmla="*/ 1896 w 10000"/>
                  <a:gd name="connsiteY59" fmla="*/ 8310 h 9890"/>
                  <a:gd name="connsiteX60" fmla="*/ 2081 w 10000"/>
                  <a:gd name="connsiteY60" fmla="*/ 8515 h 9890"/>
                  <a:gd name="connsiteX61" fmla="*/ 2282 w 10000"/>
                  <a:gd name="connsiteY61" fmla="*/ 8688 h 9890"/>
                  <a:gd name="connsiteX62" fmla="*/ 2500 w 10000"/>
                  <a:gd name="connsiteY62" fmla="*/ 8893 h 9890"/>
                  <a:gd name="connsiteX63" fmla="*/ 2718 w 10000"/>
                  <a:gd name="connsiteY63" fmla="*/ 9031 h 9890"/>
                  <a:gd name="connsiteX64" fmla="*/ 2936 w 10000"/>
                  <a:gd name="connsiteY64" fmla="*/ 9203 h 9890"/>
                  <a:gd name="connsiteX65" fmla="*/ 3171 w 10000"/>
                  <a:gd name="connsiteY65" fmla="*/ 9341 h 9890"/>
                  <a:gd name="connsiteX66" fmla="*/ 3406 w 10000"/>
                  <a:gd name="connsiteY66" fmla="*/ 9443 h 9890"/>
                  <a:gd name="connsiteX67" fmla="*/ 3641 w 10000"/>
                  <a:gd name="connsiteY67" fmla="*/ 9546 h 9890"/>
                  <a:gd name="connsiteX68" fmla="*/ 3893 w 10000"/>
                  <a:gd name="connsiteY68" fmla="*/ 9650 h 9890"/>
                  <a:gd name="connsiteX69" fmla="*/ 4128 w 10000"/>
                  <a:gd name="connsiteY69" fmla="*/ 9719 h 9890"/>
                  <a:gd name="connsiteX70" fmla="*/ 4262 w 10000"/>
                  <a:gd name="connsiteY70" fmla="*/ 9752 h 9890"/>
                  <a:gd name="connsiteX71" fmla="*/ 4396 w 10000"/>
                  <a:gd name="connsiteY71" fmla="*/ 9787 h 9890"/>
                  <a:gd name="connsiteX72" fmla="*/ 4513 w 10000"/>
                  <a:gd name="connsiteY72" fmla="*/ 9821 h 9890"/>
                  <a:gd name="connsiteX73" fmla="*/ 4648 w 10000"/>
                  <a:gd name="connsiteY73" fmla="*/ 9821 h 9890"/>
                  <a:gd name="connsiteX74" fmla="*/ 4782 w 10000"/>
                  <a:gd name="connsiteY74" fmla="*/ 9856 h 9890"/>
                  <a:gd name="connsiteX75" fmla="*/ 4916 w 10000"/>
                  <a:gd name="connsiteY75" fmla="*/ 9856 h 9890"/>
                  <a:gd name="connsiteX76" fmla="*/ 5050 w 10000"/>
                  <a:gd name="connsiteY76" fmla="*/ 9856 h 9890"/>
                  <a:gd name="connsiteX77" fmla="*/ 5185 w 10000"/>
                  <a:gd name="connsiteY77" fmla="*/ 9890 h 9890"/>
                  <a:gd name="connsiteX78" fmla="*/ 5319 w 10000"/>
                  <a:gd name="connsiteY78" fmla="*/ 9856 h 9890"/>
                  <a:gd name="connsiteX79" fmla="*/ 5453 w 10000"/>
                  <a:gd name="connsiteY79" fmla="*/ 9856 h 9890"/>
                  <a:gd name="connsiteX80" fmla="*/ 5570 w 10000"/>
                  <a:gd name="connsiteY80" fmla="*/ 9856 h 9890"/>
                  <a:gd name="connsiteX81" fmla="*/ 5705 w 10000"/>
                  <a:gd name="connsiteY81" fmla="*/ 9821 h 9890"/>
                  <a:gd name="connsiteX82" fmla="*/ 5839 w 10000"/>
                  <a:gd name="connsiteY82" fmla="*/ 9821 h 9890"/>
                  <a:gd name="connsiteX83" fmla="*/ 5973 w 10000"/>
                  <a:gd name="connsiteY83" fmla="*/ 9787 h 9890"/>
                  <a:gd name="connsiteX84" fmla="*/ 6091 w 10000"/>
                  <a:gd name="connsiteY84" fmla="*/ 9752 h 9890"/>
                  <a:gd name="connsiteX85" fmla="*/ 6225 w 10000"/>
                  <a:gd name="connsiteY85" fmla="*/ 9719 h 9890"/>
                  <a:gd name="connsiteX86" fmla="*/ 6477 w 10000"/>
                  <a:gd name="connsiteY86" fmla="*/ 9650 h 9890"/>
                  <a:gd name="connsiteX87" fmla="*/ 6711 w 10000"/>
                  <a:gd name="connsiteY87" fmla="*/ 9546 h 9890"/>
                  <a:gd name="connsiteX88" fmla="*/ 6963 w 10000"/>
                  <a:gd name="connsiteY88" fmla="*/ 9443 h 9890"/>
                  <a:gd name="connsiteX89" fmla="*/ 7198 w 10000"/>
                  <a:gd name="connsiteY89" fmla="*/ 9341 h 9890"/>
                  <a:gd name="connsiteX90" fmla="*/ 7416 w 10000"/>
                  <a:gd name="connsiteY90" fmla="*/ 9203 h 9890"/>
                  <a:gd name="connsiteX91" fmla="*/ 7651 w 10000"/>
                  <a:gd name="connsiteY91" fmla="*/ 9031 h 9890"/>
                  <a:gd name="connsiteX92" fmla="*/ 7852 w 10000"/>
                  <a:gd name="connsiteY92" fmla="*/ 8893 h 9890"/>
                  <a:gd name="connsiteX93" fmla="*/ 8070 w 10000"/>
                  <a:gd name="connsiteY93" fmla="*/ 8688 h 9890"/>
                  <a:gd name="connsiteX94" fmla="*/ 8272 w 10000"/>
                  <a:gd name="connsiteY94" fmla="*/ 8515 h 9890"/>
                  <a:gd name="connsiteX95" fmla="*/ 8473 w 10000"/>
                  <a:gd name="connsiteY95" fmla="*/ 8310 h 9890"/>
                  <a:gd name="connsiteX96" fmla="*/ 8557 w 10000"/>
                  <a:gd name="connsiteY96" fmla="*/ 8206 h 9890"/>
                  <a:gd name="connsiteX97" fmla="*/ 8658 w 10000"/>
                  <a:gd name="connsiteY97" fmla="*/ 8102 h 9890"/>
                  <a:gd name="connsiteX98" fmla="*/ 8742 w 10000"/>
                  <a:gd name="connsiteY98" fmla="*/ 7966 h 9890"/>
                  <a:gd name="connsiteX99" fmla="*/ 8842 w 10000"/>
                  <a:gd name="connsiteY99" fmla="*/ 7862 h 9890"/>
                  <a:gd name="connsiteX100" fmla="*/ 8926 w 10000"/>
                  <a:gd name="connsiteY100" fmla="*/ 7760 h 9890"/>
                  <a:gd name="connsiteX101" fmla="*/ 9010 w 10000"/>
                  <a:gd name="connsiteY101" fmla="*/ 7622 h 9890"/>
                  <a:gd name="connsiteX102" fmla="*/ 9094 w 10000"/>
                  <a:gd name="connsiteY102" fmla="*/ 7484 h 9890"/>
                  <a:gd name="connsiteX103" fmla="*/ 9178 w 10000"/>
                  <a:gd name="connsiteY103" fmla="*/ 7382 h 9890"/>
                  <a:gd name="connsiteX104" fmla="*/ 9245 w 10000"/>
                  <a:gd name="connsiteY104" fmla="*/ 7244 h 9890"/>
                  <a:gd name="connsiteX105" fmla="*/ 9329 w 10000"/>
                  <a:gd name="connsiteY105" fmla="*/ 7107 h 9890"/>
                  <a:gd name="connsiteX106" fmla="*/ 9396 w 10000"/>
                  <a:gd name="connsiteY106" fmla="*/ 6968 h 9890"/>
                  <a:gd name="connsiteX107" fmla="*/ 9463 w 10000"/>
                  <a:gd name="connsiteY107" fmla="*/ 6866 h 9890"/>
                  <a:gd name="connsiteX108" fmla="*/ 9530 w 10000"/>
                  <a:gd name="connsiteY108" fmla="*/ 6729 h 9890"/>
                  <a:gd name="connsiteX109" fmla="*/ 9597 w 10000"/>
                  <a:gd name="connsiteY109" fmla="*/ 6557 h 9890"/>
                  <a:gd name="connsiteX110" fmla="*/ 9664 w 10000"/>
                  <a:gd name="connsiteY110" fmla="*/ 6420 h 9890"/>
                  <a:gd name="connsiteX111" fmla="*/ 9732 w 10000"/>
                  <a:gd name="connsiteY111" fmla="*/ 6281 h 9890"/>
                  <a:gd name="connsiteX112" fmla="*/ 9782 w 10000"/>
                  <a:gd name="connsiteY112" fmla="*/ 6143 h 9890"/>
                  <a:gd name="connsiteX113" fmla="*/ 9849 w 10000"/>
                  <a:gd name="connsiteY113" fmla="*/ 5972 h 9890"/>
                  <a:gd name="connsiteX114" fmla="*/ 9899 w 10000"/>
                  <a:gd name="connsiteY114" fmla="*/ 5834 h 9890"/>
                  <a:gd name="connsiteX115" fmla="*/ 9950 w 10000"/>
                  <a:gd name="connsiteY115" fmla="*/ 5698 h 9890"/>
                  <a:gd name="connsiteX116" fmla="*/ 10000 w 10000"/>
                  <a:gd name="connsiteY116" fmla="*/ 5525 h 9890"/>
                  <a:gd name="connsiteX117" fmla="*/ 10000 w 10000"/>
                  <a:gd name="connsiteY117" fmla="*/ 5388 h 9890"/>
                  <a:gd name="connsiteX0" fmla="*/ 10000 w 10000"/>
                  <a:gd name="connsiteY0" fmla="*/ 5420 h 9972"/>
                  <a:gd name="connsiteX1" fmla="*/ 10000 w 10000"/>
                  <a:gd name="connsiteY1" fmla="*/ 486 h 9972"/>
                  <a:gd name="connsiteX2" fmla="*/ 9950 w 10000"/>
                  <a:gd name="connsiteY2" fmla="*/ 313 h 9972"/>
                  <a:gd name="connsiteX3" fmla="*/ 9899 w 10000"/>
                  <a:gd name="connsiteY3" fmla="*/ 173 h 9972"/>
                  <a:gd name="connsiteX4" fmla="*/ 520 w 10000"/>
                  <a:gd name="connsiteY4" fmla="*/ 0 h 9972"/>
                  <a:gd name="connsiteX5" fmla="*/ 470 w 10000"/>
                  <a:gd name="connsiteY5" fmla="*/ 173 h 9972"/>
                  <a:gd name="connsiteX6" fmla="*/ 419 w 10000"/>
                  <a:gd name="connsiteY6" fmla="*/ 313 h 9972"/>
                  <a:gd name="connsiteX7" fmla="*/ 369 w 10000"/>
                  <a:gd name="connsiteY7" fmla="*/ 486 h 9972"/>
                  <a:gd name="connsiteX8" fmla="*/ 319 w 10000"/>
                  <a:gd name="connsiteY8" fmla="*/ 624 h 9972"/>
                  <a:gd name="connsiteX9" fmla="*/ 285 w 10000"/>
                  <a:gd name="connsiteY9" fmla="*/ 799 h 9972"/>
                  <a:gd name="connsiteX10" fmla="*/ 235 w 10000"/>
                  <a:gd name="connsiteY10" fmla="*/ 972 h 9972"/>
                  <a:gd name="connsiteX11" fmla="*/ 201 w 10000"/>
                  <a:gd name="connsiteY11" fmla="*/ 1112 h 9972"/>
                  <a:gd name="connsiteX12" fmla="*/ 168 w 10000"/>
                  <a:gd name="connsiteY12" fmla="*/ 1284 h 9972"/>
                  <a:gd name="connsiteX13" fmla="*/ 134 w 10000"/>
                  <a:gd name="connsiteY13" fmla="*/ 1460 h 9972"/>
                  <a:gd name="connsiteX14" fmla="*/ 117 w 10000"/>
                  <a:gd name="connsiteY14" fmla="*/ 1632 h 9972"/>
                  <a:gd name="connsiteX15" fmla="*/ 84 w 10000"/>
                  <a:gd name="connsiteY15" fmla="*/ 1806 h 9972"/>
                  <a:gd name="connsiteX16" fmla="*/ 67 w 10000"/>
                  <a:gd name="connsiteY16" fmla="*/ 1981 h 9972"/>
                  <a:gd name="connsiteX17" fmla="*/ 50 w 10000"/>
                  <a:gd name="connsiteY17" fmla="*/ 2155 h 9972"/>
                  <a:gd name="connsiteX18" fmla="*/ 34 w 10000"/>
                  <a:gd name="connsiteY18" fmla="*/ 2327 h 9972"/>
                  <a:gd name="connsiteX19" fmla="*/ 17 w 10000"/>
                  <a:gd name="connsiteY19" fmla="*/ 2502 h 9972"/>
                  <a:gd name="connsiteX20" fmla="*/ 17 w 10000"/>
                  <a:gd name="connsiteY20" fmla="*/ 2676 h 9972"/>
                  <a:gd name="connsiteX21" fmla="*/ 0 w 10000"/>
                  <a:gd name="connsiteY21" fmla="*/ 2850 h 9972"/>
                  <a:gd name="connsiteX22" fmla="*/ 0 w 10000"/>
                  <a:gd name="connsiteY22" fmla="*/ 3023 h 9972"/>
                  <a:gd name="connsiteX23" fmla="*/ 0 w 10000"/>
                  <a:gd name="connsiteY23" fmla="*/ 3196 h 9972"/>
                  <a:gd name="connsiteX24" fmla="*/ 17 w 10000"/>
                  <a:gd name="connsiteY24" fmla="*/ 3370 h 9972"/>
                  <a:gd name="connsiteX25" fmla="*/ 17 w 10000"/>
                  <a:gd name="connsiteY25" fmla="*/ 3544 h 9972"/>
                  <a:gd name="connsiteX26" fmla="*/ 34 w 10000"/>
                  <a:gd name="connsiteY26" fmla="*/ 3717 h 9972"/>
                  <a:gd name="connsiteX27" fmla="*/ 50 w 10000"/>
                  <a:gd name="connsiteY27" fmla="*/ 3891 h 9972"/>
                  <a:gd name="connsiteX28" fmla="*/ 67 w 10000"/>
                  <a:gd name="connsiteY28" fmla="*/ 4066 h 9972"/>
                  <a:gd name="connsiteX29" fmla="*/ 84 w 10000"/>
                  <a:gd name="connsiteY29" fmla="*/ 4238 h 9972"/>
                  <a:gd name="connsiteX30" fmla="*/ 117 w 10000"/>
                  <a:gd name="connsiteY30" fmla="*/ 4412 h 9972"/>
                  <a:gd name="connsiteX31" fmla="*/ 134 w 10000"/>
                  <a:gd name="connsiteY31" fmla="*/ 4587 h 9972"/>
                  <a:gd name="connsiteX32" fmla="*/ 168 w 10000"/>
                  <a:gd name="connsiteY32" fmla="*/ 4761 h 9972"/>
                  <a:gd name="connsiteX33" fmla="*/ 201 w 10000"/>
                  <a:gd name="connsiteY33" fmla="*/ 4933 h 9972"/>
                  <a:gd name="connsiteX34" fmla="*/ 235 w 10000"/>
                  <a:gd name="connsiteY34" fmla="*/ 5073 h 9972"/>
                  <a:gd name="connsiteX35" fmla="*/ 285 w 10000"/>
                  <a:gd name="connsiteY35" fmla="*/ 5245 h 9972"/>
                  <a:gd name="connsiteX36" fmla="*/ 319 w 10000"/>
                  <a:gd name="connsiteY36" fmla="*/ 5420 h 9972"/>
                  <a:gd name="connsiteX37" fmla="*/ 369 w 10000"/>
                  <a:gd name="connsiteY37" fmla="*/ 5558 h 9972"/>
                  <a:gd name="connsiteX38" fmla="*/ 419 w 10000"/>
                  <a:gd name="connsiteY38" fmla="*/ 5733 h 9972"/>
                  <a:gd name="connsiteX39" fmla="*/ 470 w 10000"/>
                  <a:gd name="connsiteY39" fmla="*/ 5871 h 9972"/>
                  <a:gd name="connsiteX40" fmla="*/ 520 w 10000"/>
                  <a:gd name="connsiteY40" fmla="*/ 6010 h 9972"/>
                  <a:gd name="connsiteX41" fmla="*/ 570 w 10000"/>
                  <a:gd name="connsiteY41" fmla="*/ 6183 h 9972"/>
                  <a:gd name="connsiteX42" fmla="*/ 638 w 10000"/>
                  <a:gd name="connsiteY42" fmla="*/ 6323 h 9972"/>
                  <a:gd name="connsiteX43" fmla="*/ 688 w 10000"/>
                  <a:gd name="connsiteY43" fmla="*/ 6463 h 9972"/>
                  <a:gd name="connsiteX44" fmla="*/ 755 w 10000"/>
                  <a:gd name="connsiteY44" fmla="*/ 6602 h 9972"/>
                  <a:gd name="connsiteX45" fmla="*/ 822 w 10000"/>
                  <a:gd name="connsiteY45" fmla="*/ 6776 h 9972"/>
                  <a:gd name="connsiteX46" fmla="*/ 889 w 10000"/>
                  <a:gd name="connsiteY46" fmla="*/ 6914 h 9972"/>
                  <a:gd name="connsiteX47" fmla="*/ 956 w 10000"/>
                  <a:gd name="connsiteY47" fmla="*/ 7018 h 9972"/>
                  <a:gd name="connsiteX48" fmla="*/ 1040 w 10000"/>
                  <a:gd name="connsiteY48" fmla="*/ 7158 h 9972"/>
                  <a:gd name="connsiteX49" fmla="*/ 1107 w 10000"/>
                  <a:gd name="connsiteY49" fmla="*/ 7297 h 9972"/>
                  <a:gd name="connsiteX50" fmla="*/ 1191 w 10000"/>
                  <a:gd name="connsiteY50" fmla="*/ 7436 h 9972"/>
                  <a:gd name="connsiteX51" fmla="*/ 1275 w 10000"/>
                  <a:gd name="connsiteY51" fmla="*/ 7539 h 9972"/>
                  <a:gd name="connsiteX52" fmla="*/ 1342 w 10000"/>
                  <a:gd name="connsiteY52" fmla="*/ 7679 h 9972"/>
                  <a:gd name="connsiteX53" fmla="*/ 1443 w 10000"/>
                  <a:gd name="connsiteY53" fmla="*/ 7818 h 9972"/>
                  <a:gd name="connsiteX54" fmla="*/ 1527 w 10000"/>
                  <a:gd name="connsiteY54" fmla="*/ 7921 h 9972"/>
                  <a:gd name="connsiteX55" fmla="*/ 1611 w 10000"/>
                  <a:gd name="connsiteY55" fmla="*/ 8027 h 9972"/>
                  <a:gd name="connsiteX56" fmla="*/ 1695 w 10000"/>
                  <a:gd name="connsiteY56" fmla="*/ 8164 h 9972"/>
                  <a:gd name="connsiteX57" fmla="*/ 1795 w 10000"/>
                  <a:gd name="connsiteY57" fmla="*/ 8269 h 9972"/>
                  <a:gd name="connsiteX58" fmla="*/ 1896 w 10000"/>
                  <a:gd name="connsiteY58" fmla="*/ 8374 h 9972"/>
                  <a:gd name="connsiteX59" fmla="*/ 2081 w 10000"/>
                  <a:gd name="connsiteY59" fmla="*/ 8582 h 9972"/>
                  <a:gd name="connsiteX60" fmla="*/ 2282 w 10000"/>
                  <a:gd name="connsiteY60" fmla="*/ 8757 h 9972"/>
                  <a:gd name="connsiteX61" fmla="*/ 2500 w 10000"/>
                  <a:gd name="connsiteY61" fmla="*/ 8964 h 9972"/>
                  <a:gd name="connsiteX62" fmla="*/ 2718 w 10000"/>
                  <a:gd name="connsiteY62" fmla="*/ 9103 h 9972"/>
                  <a:gd name="connsiteX63" fmla="*/ 2936 w 10000"/>
                  <a:gd name="connsiteY63" fmla="*/ 9277 h 9972"/>
                  <a:gd name="connsiteX64" fmla="*/ 3171 w 10000"/>
                  <a:gd name="connsiteY64" fmla="*/ 9417 h 9972"/>
                  <a:gd name="connsiteX65" fmla="*/ 3406 w 10000"/>
                  <a:gd name="connsiteY65" fmla="*/ 9520 h 9972"/>
                  <a:gd name="connsiteX66" fmla="*/ 3641 w 10000"/>
                  <a:gd name="connsiteY66" fmla="*/ 9624 h 9972"/>
                  <a:gd name="connsiteX67" fmla="*/ 3893 w 10000"/>
                  <a:gd name="connsiteY67" fmla="*/ 9729 h 9972"/>
                  <a:gd name="connsiteX68" fmla="*/ 4128 w 10000"/>
                  <a:gd name="connsiteY68" fmla="*/ 9799 h 9972"/>
                  <a:gd name="connsiteX69" fmla="*/ 4262 w 10000"/>
                  <a:gd name="connsiteY69" fmla="*/ 9832 h 9972"/>
                  <a:gd name="connsiteX70" fmla="*/ 4396 w 10000"/>
                  <a:gd name="connsiteY70" fmla="*/ 9868 h 9972"/>
                  <a:gd name="connsiteX71" fmla="*/ 4513 w 10000"/>
                  <a:gd name="connsiteY71" fmla="*/ 9902 h 9972"/>
                  <a:gd name="connsiteX72" fmla="*/ 4648 w 10000"/>
                  <a:gd name="connsiteY72" fmla="*/ 9902 h 9972"/>
                  <a:gd name="connsiteX73" fmla="*/ 4782 w 10000"/>
                  <a:gd name="connsiteY73" fmla="*/ 9938 h 9972"/>
                  <a:gd name="connsiteX74" fmla="*/ 4916 w 10000"/>
                  <a:gd name="connsiteY74" fmla="*/ 9938 h 9972"/>
                  <a:gd name="connsiteX75" fmla="*/ 5050 w 10000"/>
                  <a:gd name="connsiteY75" fmla="*/ 9938 h 9972"/>
                  <a:gd name="connsiteX76" fmla="*/ 5185 w 10000"/>
                  <a:gd name="connsiteY76" fmla="*/ 9972 h 9972"/>
                  <a:gd name="connsiteX77" fmla="*/ 5319 w 10000"/>
                  <a:gd name="connsiteY77" fmla="*/ 9938 h 9972"/>
                  <a:gd name="connsiteX78" fmla="*/ 5453 w 10000"/>
                  <a:gd name="connsiteY78" fmla="*/ 9938 h 9972"/>
                  <a:gd name="connsiteX79" fmla="*/ 5570 w 10000"/>
                  <a:gd name="connsiteY79" fmla="*/ 9938 h 9972"/>
                  <a:gd name="connsiteX80" fmla="*/ 5705 w 10000"/>
                  <a:gd name="connsiteY80" fmla="*/ 9902 h 9972"/>
                  <a:gd name="connsiteX81" fmla="*/ 5839 w 10000"/>
                  <a:gd name="connsiteY81" fmla="*/ 9902 h 9972"/>
                  <a:gd name="connsiteX82" fmla="*/ 5973 w 10000"/>
                  <a:gd name="connsiteY82" fmla="*/ 9868 h 9972"/>
                  <a:gd name="connsiteX83" fmla="*/ 6091 w 10000"/>
                  <a:gd name="connsiteY83" fmla="*/ 9832 h 9972"/>
                  <a:gd name="connsiteX84" fmla="*/ 6225 w 10000"/>
                  <a:gd name="connsiteY84" fmla="*/ 9799 h 9972"/>
                  <a:gd name="connsiteX85" fmla="*/ 6477 w 10000"/>
                  <a:gd name="connsiteY85" fmla="*/ 9729 h 9972"/>
                  <a:gd name="connsiteX86" fmla="*/ 6711 w 10000"/>
                  <a:gd name="connsiteY86" fmla="*/ 9624 h 9972"/>
                  <a:gd name="connsiteX87" fmla="*/ 6963 w 10000"/>
                  <a:gd name="connsiteY87" fmla="*/ 9520 h 9972"/>
                  <a:gd name="connsiteX88" fmla="*/ 7198 w 10000"/>
                  <a:gd name="connsiteY88" fmla="*/ 9417 h 9972"/>
                  <a:gd name="connsiteX89" fmla="*/ 7416 w 10000"/>
                  <a:gd name="connsiteY89" fmla="*/ 9277 h 9972"/>
                  <a:gd name="connsiteX90" fmla="*/ 7651 w 10000"/>
                  <a:gd name="connsiteY90" fmla="*/ 9103 h 9972"/>
                  <a:gd name="connsiteX91" fmla="*/ 7852 w 10000"/>
                  <a:gd name="connsiteY91" fmla="*/ 8964 h 9972"/>
                  <a:gd name="connsiteX92" fmla="*/ 8070 w 10000"/>
                  <a:gd name="connsiteY92" fmla="*/ 8757 h 9972"/>
                  <a:gd name="connsiteX93" fmla="*/ 8272 w 10000"/>
                  <a:gd name="connsiteY93" fmla="*/ 8582 h 9972"/>
                  <a:gd name="connsiteX94" fmla="*/ 8473 w 10000"/>
                  <a:gd name="connsiteY94" fmla="*/ 8374 h 9972"/>
                  <a:gd name="connsiteX95" fmla="*/ 8557 w 10000"/>
                  <a:gd name="connsiteY95" fmla="*/ 8269 h 9972"/>
                  <a:gd name="connsiteX96" fmla="*/ 8658 w 10000"/>
                  <a:gd name="connsiteY96" fmla="*/ 8164 h 9972"/>
                  <a:gd name="connsiteX97" fmla="*/ 8742 w 10000"/>
                  <a:gd name="connsiteY97" fmla="*/ 8027 h 9972"/>
                  <a:gd name="connsiteX98" fmla="*/ 8842 w 10000"/>
                  <a:gd name="connsiteY98" fmla="*/ 7921 h 9972"/>
                  <a:gd name="connsiteX99" fmla="*/ 8926 w 10000"/>
                  <a:gd name="connsiteY99" fmla="*/ 7818 h 9972"/>
                  <a:gd name="connsiteX100" fmla="*/ 9010 w 10000"/>
                  <a:gd name="connsiteY100" fmla="*/ 7679 h 9972"/>
                  <a:gd name="connsiteX101" fmla="*/ 9094 w 10000"/>
                  <a:gd name="connsiteY101" fmla="*/ 7539 h 9972"/>
                  <a:gd name="connsiteX102" fmla="*/ 9178 w 10000"/>
                  <a:gd name="connsiteY102" fmla="*/ 7436 h 9972"/>
                  <a:gd name="connsiteX103" fmla="*/ 9245 w 10000"/>
                  <a:gd name="connsiteY103" fmla="*/ 7297 h 9972"/>
                  <a:gd name="connsiteX104" fmla="*/ 9329 w 10000"/>
                  <a:gd name="connsiteY104" fmla="*/ 7158 h 9972"/>
                  <a:gd name="connsiteX105" fmla="*/ 9396 w 10000"/>
                  <a:gd name="connsiteY105" fmla="*/ 7018 h 9972"/>
                  <a:gd name="connsiteX106" fmla="*/ 9463 w 10000"/>
                  <a:gd name="connsiteY106" fmla="*/ 6914 h 9972"/>
                  <a:gd name="connsiteX107" fmla="*/ 9530 w 10000"/>
                  <a:gd name="connsiteY107" fmla="*/ 6776 h 9972"/>
                  <a:gd name="connsiteX108" fmla="*/ 9597 w 10000"/>
                  <a:gd name="connsiteY108" fmla="*/ 6602 h 9972"/>
                  <a:gd name="connsiteX109" fmla="*/ 9664 w 10000"/>
                  <a:gd name="connsiteY109" fmla="*/ 6463 h 9972"/>
                  <a:gd name="connsiteX110" fmla="*/ 9732 w 10000"/>
                  <a:gd name="connsiteY110" fmla="*/ 6323 h 9972"/>
                  <a:gd name="connsiteX111" fmla="*/ 9782 w 10000"/>
                  <a:gd name="connsiteY111" fmla="*/ 6183 h 9972"/>
                  <a:gd name="connsiteX112" fmla="*/ 9849 w 10000"/>
                  <a:gd name="connsiteY112" fmla="*/ 6010 h 9972"/>
                  <a:gd name="connsiteX113" fmla="*/ 9899 w 10000"/>
                  <a:gd name="connsiteY113" fmla="*/ 5871 h 9972"/>
                  <a:gd name="connsiteX114" fmla="*/ 9950 w 10000"/>
                  <a:gd name="connsiteY114" fmla="*/ 5733 h 9972"/>
                  <a:gd name="connsiteX115" fmla="*/ 10000 w 10000"/>
                  <a:gd name="connsiteY115" fmla="*/ 5558 h 9972"/>
                  <a:gd name="connsiteX116" fmla="*/ 10000 w 10000"/>
                  <a:gd name="connsiteY116" fmla="*/ 5420 h 9972"/>
                  <a:gd name="connsiteX0" fmla="*/ 10000 w 10000"/>
                  <a:gd name="connsiteY0" fmla="*/ 5435 h 10000"/>
                  <a:gd name="connsiteX1" fmla="*/ 10000 w 10000"/>
                  <a:gd name="connsiteY1" fmla="*/ 487 h 10000"/>
                  <a:gd name="connsiteX2" fmla="*/ 9950 w 10000"/>
                  <a:gd name="connsiteY2" fmla="*/ 314 h 10000"/>
                  <a:gd name="connsiteX3" fmla="*/ 520 w 10000"/>
                  <a:gd name="connsiteY3" fmla="*/ 0 h 10000"/>
                  <a:gd name="connsiteX4" fmla="*/ 470 w 10000"/>
                  <a:gd name="connsiteY4" fmla="*/ 173 h 10000"/>
                  <a:gd name="connsiteX5" fmla="*/ 419 w 10000"/>
                  <a:gd name="connsiteY5" fmla="*/ 314 h 10000"/>
                  <a:gd name="connsiteX6" fmla="*/ 369 w 10000"/>
                  <a:gd name="connsiteY6" fmla="*/ 487 h 10000"/>
                  <a:gd name="connsiteX7" fmla="*/ 319 w 10000"/>
                  <a:gd name="connsiteY7" fmla="*/ 626 h 10000"/>
                  <a:gd name="connsiteX8" fmla="*/ 285 w 10000"/>
                  <a:gd name="connsiteY8" fmla="*/ 801 h 10000"/>
                  <a:gd name="connsiteX9" fmla="*/ 235 w 10000"/>
                  <a:gd name="connsiteY9" fmla="*/ 975 h 10000"/>
                  <a:gd name="connsiteX10" fmla="*/ 201 w 10000"/>
                  <a:gd name="connsiteY10" fmla="*/ 1115 h 10000"/>
                  <a:gd name="connsiteX11" fmla="*/ 168 w 10000"/>
                  <a:gd name="connsiteY11" fmla="*/ 1288 h 10000"/>
                  <a:gd name="connsiteX12" fmla="*/ 134 w 10000"/>
                  <a:gd name="connsiteY12" fmla="*/ 1464 h 10000"/>
                  <a:gd name="connsiteX13" fmla="*/ 117 w 10000"/>
                  <a:gd name="connsiteY13" fmla="*/ 1637 h 10000"/>
                  <a:gd name="connsiteX14" fmla="*/ 84 w 10000"/>
                  <a:gd name="connsiteY14" fmla="*/ 1811 h 10000"/>
                  <a:gd name="connsiteX15" fmla="*/ 67 w 10000"/>
                  <a:gd name="connsiteY15" fmla="*/ 1987 h 10000"/>
                  <a:gd name="connsiteX16" fmla="*/ 50 w 10000"/>
                  <a:gd name="connsiteY16" fmla="*/ 2161 h 10000"/>
                  <a:gd name="connsiteX17" fmla="*/ 34 w 10000"/>
                  <a:gd name="connsiteY17" fmla="*/ 2334 h 10000"/>
                  <a:gd name="connsiteX18" fmla="*/ 17 w 10000"/>
                  <a:gd name="connsiteY18" fmla="*/ 2509 h 10000"/>
                  <a:gd name="connsiteX19" fmla="*/ 17 w 10000"/>
                  <a:gd name="connsiteY19" fmla="*/ 2684 h 10000"/>
                  <a:gd name="connsiteX20" fmla="*/ 0 w 10000"/>
                  <a:gd name="connsiteY20" fmla="*/ 2858 h 10000"/>
                  <a:gd name="connsiteX21" fmla="*/ 0 w 10000"/>
                  <a:gd name="connsiteY21" fmla="*/ 3031 h 10000"/>
                  <a:gd name="connsiteX22" fmla="*/ 0 w 10000"/>
                  <a:gd name="connsiteY22" fmla="*/ 3205 h 10000"/>
                  <a:gd name="connsiteX23" fmla="*/ 17 w 10000"/>
                  <a:gd name="connsiteY23" fmla="*/ 3379 h 10000"/>
                  <a:gd name="connsiteX24" fmla="*/ 17 w 10000"/>
                  <a:gd name="connsiteY24" fmla="*/ 3554 h 10000"/>
                  <a:gd name="connsiteX25" fmla="*/ 34 w 10000"/>
                  <a:gd name="connsiteY25" fmla="*/ 3727 h 10000"/>
                  <a:gd name="connsiteX26" fmla="*/ 50 w 10000"/>
                  <a:gd name="connsiteY26" fmla="*/ 3902 h 10000"/>
                  <a:gd name="connsiteX27" fmla="*/ 67 w 10000"/>
                  <a:gd name="connsiteY27" fmla="*/ 4077 h 10000"/>
                  <a:gd name="connsiteX28" fmla="*/ 84 w 10000"/>
                  <a:gd name="connsiteY28" fmla="*/ 4250 h 10000"/>
                  <a:gd name="connsiteX29" fmla="*/ 117 w 10000"/>
                  <a:gd name="connsiteY29" fmla="*/ 4424 h 10000"/>
                  <a:gd name="connsiteX30" fmla="*/ 134 w 10000"/>
                  <a:gd name="connsiteY30" fmla="*/ 4600 h 10000"/>
                  <a:gd name="connsiteX31" fmla="*/ 168 w 10000"/>
                  <a:gd name="connsiteY31" fmla="*/ 4774 h 10000"/>
                  <a:gd name="connsiteX32" fmla="*/ 201 w 10000"/>
                  <a:gd name="connsiteY32" fmla="*/ 4947 h 10000"/>
                  <a:gd name="connsiteX33" fmla="*/ 235 w 10000"/>
                  <a:gd name="connsiteY33" fmla="*/ 5087 h 10000"/>
                  <a:gd name="connsiteX34" fmla="*/ 285 w 10000"/>
                  <a:gd name="connsiteY34" fmla="*/ 5260 h 10000"/>
                  <a:gd name="connsiteX35" fmla="*/ 319 w 10000"/>
                  <a:gd name="connsiteY35" fmla="*/ 5435 h 10000"/>
                  <a:gd name="connsiteX36" fmla="*/ 369 w 10000"/>
                  <a:gd name="connsiteY36" fmla="*/ 5574 h 10000"/>
                  <a:gd name="connsiteX37" fmla="*/ 419 w 10000"/>
                  <a:gd name="connsiteY37" fmla="*/ 5749 h 10000"/>
                  <a:gd name="connsiteX38" fmla="*/ 470 w 10000"/>
                  <a:gd name="connsiteY38" fmla="*/ 5887 h 10000"/>
                  <a:gd name="connsiteX39" fmla="*/ 520 w 10000"/>
                  <a:gd name="connsiteY39" fmla="*/ 6027 h 10000"/>
                  <a:gd name="connsiteX40" fmla="*/ 570 w 10000"/>
                  <a:gd name="connsiteY40" fmla="*/ 6200 h 10000"/>
                  <a:gd name="connsiteX41" fmla="*/ 638 w 10000"/>
                  <a:gd name="connsiteY41" fmla="*/ 6341 h 10000"/>
                  <a:gd name="connsiteX42" fmla="*/ 688 w 10000"/>
                  <a:gd name="connsiteY42" fmla="*/ 6481 h 10000"/>
                  <a:gd name="connsiteX43" fmla="*/ 755 w 10000"/>
                  <a:gd name="connsiteY43" fmla="*/ 6621 h 10000"/>
                  <a:gd name="connsiteX44" fmla="*/ 822 w 10000"/>
                  <a:gd name="connsiteY44" fmla="*/ 6795 h 10000"/>
                  <a:gd name="connsiteX45" fmla="*/ 889 w 10000"/>
                  <a:gd name="connsiteY45" fmla="*/ 6933 h 10000"/>
                  <a:gd name="connsiteX46" fmla="*/ 956 w 10000"/>
                  <a:gd name="connsiteY46" fmla="*/ 7038 h 10000"/>
                  <a:gd name="connsiteX47" fmla="*/ 1040 w 10000"/>
                  <a:gd name="connsiteY47" fmla="*/ 7178 h 10000"/>
                  <a:gd name="connsiteX48" fmla="*/ 1107 w 10000"/>
                  <a:gd name="connsiteY48" fmla="*/ 7317 h 10000"/>
                  <a:gd name="connsiteX49" fmla="*/ 1191 w 10000"/>
                  <a:gd name="connsiteY49" fmla="*/ 7457 h 10000"/>
                  <a:gd name="connsiteX50" fmla="*/ 1275 w 10000"/>
                  <a:gd name="connsiteY50" fmla="*/ 7560 h 10000"/>
                  <a:gd name="connsiteX51" fmla="*/ 1342 w 10000"/>
                  <a:gd name="connsiteY51" fmla="*/ 7701 h 10000"/>
                  <a:gd name="connsiteX52" fmla="*/ 1443 w 10000"/>
                  <a:gd name="connsiteY52" fmla="*/ 7840 h 10000"/>
                  <a:gd name="connsiteX53" fmla="*/ 1527 w 10000"/>
                  <a:gd name="connsiteY53" fmla="*/ 7943 h 10000"/>
                  <a:gd name="connsiteX54" fmla="*/ 1611 w 10000"/>
                  <a:gd name="connsiteY54" fmla="*/ 8050 h 10000"/>
                  <a:gd name="connsiteX55" fmla="*/ 1695 w 10000"/>
                  <a:gd name="connsiteY55" fmla="*/ 8187 h 10000"/>
                  <a:gd name="connsiteX56" fmla="*/ 1795 w 10000"/>
                  <a:gd name="connsiteY56" fmla="*/ 8292 h 10000"/>
                  <a:gd name="connsiteX57" fmla="*/ 1896 w 10000"/>
                  <a:gd name="connsiteY57" fmla="*/ 8398 h 10000"/>
                  <a:gd name="connsiteX58" fmla="*/ 2081 w 10000"/>
                  <a:gd name="connsiteY58" fmla="*/ 8606 h 10000"/>
                  <a:gd name="connsiteX59" fmla="*/ 2282 w 10000"/>
                  <a:gd name="connsiteY59" fmla="*/ 8782 h 10000"/>
                  <a:gd name="connsiteX60" fmla="*/ 2500 w 10000"/>
                  <a:gd name="connsiteY60" fmla="*/ 8989 h 10000"/>
                  <a:gd name="connsiteX61" fmla="*/ 2718 w 10000"/>
                  <a:gd name="connsiteY61" fmla="*/ 9129 h 10000"/>
                  <a:gd name="connsiteX62" fmla="*/ 2936 w 10000"/>
                  <a:gd name="connsiteY62" fmla="*/ 9303 h 10000"/>
                  <a:gd name="connsiteX63" fmla="*/ 3171 w 10000"/>
                  <a:gd name="connsiteY63" fmla="*/ 9443 h 10000"/>
                  <a:gd name="connsiteX64" fmla="*/ 3406 w 10000"/>
                  <a:gd name="connsiteY64" fmla="*/ 9547 h 10000"/>
                  <a:gd name="connsiteX65" fmla="*/ 3641 w 10000"/>
                  <a:gd name="connsiteY65" fmla="*/ 9651 h 10000"/>
                  <a:gd name="connsiteX66" fmla="*/ 3893 w 10000"/>
                  <a:gd name="connsiteY66" fmla="*/ 9756 h 10000"/>
                  <a:gd name="connsiteX67" fmla="*/ 4128 w 10000"/>
                  <a:gd name="connsiteY67" fmla="*/ 9827 h 10000"/>
                  <a:gd name="connsiteX68" fmla="*/ 4262 w 10000"/>
                  <a:gd name="connsiteY68" fmla="*/ 9860 h 10000"/>
                  <a:gd name="connsiteX69" fmla="*/ 4396 w 10000"/>
                  <a:gd name="connsiteY69" fmla="*/ 9896 h 10000"/>
                  <a:gd name="connsiteX70" fmla="*/ 4513 w 10000"/>
                  <a:gd name="connsiteY70" fmla="*/ 9930 h 10000"/>
                  <a:gd name="connsiteX71" fmla="*/ 4648 w 10000"/>
                  <a:gd name="connsiteY71" fmla="*/ 9930 h 10000"/>
                  <a:gd name="connsiteX72" fmla="*/ 4782 w 10000"/>
                  <a:gd name="connsiteY72" fmla="*/ 9966 h 10000"/>
                  <a:gd name="connsiteX73" fmla="*/ 4916 w 10000"/>
                  <a:gd name="connsiteY73" fmla="*/ 9966 h 10000"/>
                  <a:gd name="connsiteX74" fmla="*/ 5050 w 10000"/>
                  <a:gd name="connsiteY74" fmla="*/ 9966 h 10000"/>
                  <a:gd name="connsiteX75" fmla="*/ 5185 w 10000"/>
                  <a:gd name="connsiteY75" fmla="*/ 10000 h 10000"/>
                  <a:gd name="connsiteX76" fmla="*/ 5319 w 10000"/>
                  <a:gd name="connsiteY76" fmla="*/ 9966 h 10000"/>
                  <a:gd name="connsiteX77" fmla="*/ 5453 w 10000"/>
                  <a:gd name="connsiteY77" fmla="*/ 9966 h 10000"/>
                  <a:gd name="connsiteX78" fmla="*/ 5570 w 10000"/>
                  <a:gd name="connsiteY78" fmla="*/ 9966 h 10000"/>
                  <a:gd name="connsiteX79" fmla="*/ 5705 w 10000"/>
                  <a:gd name="connsiteY79" fmla="*/ 9930 h 10000"/>
                  <a:gd name="connsiteX80" fmla="*/ 5839 w 10000"/>
                  <a:gd name="connsiteY80" fmla="*/ 9930 h 10000"/>
                  <a:gd name="connsiteX81" fmla="*/ 5973 w 10000"/>
                  <a:gd name="connsiteY81" fmla="*/ 9896 h 10000"/>
                  <a:gd name="connsiteX82" fmla="*/ 6091 w 10000"/>
                  <a:gd name="connsiteY82" fmla="*/ 9860 h 10000"/>
                  <a:gd name="connsiteX83" fmla="*/ 6225 w 10000"/>
                  <a:gd name="connsiteY83" fmla="*/ 9827 h 10000"/>
                  <a:gd name="connsiteX84" fmla="*/ 6477 w 10000"/>
                  <a:gd name="connsiteY84" fmla="*/ 9756 h 10000"/>
                  <a:gd name="connsiteX85" fmla="*/ 6711 w 10000"/>
                  <a:gd name="connsiteY85" fmla="*/ 9651 h 10000"/>
                  <a:gd name="connsiteX86" fmla="*/ 6963 w 10000"/>
                  <a:gd name="connsiteY86" fmla="*/ 9547 h 10000"/>
                  <a:gd name="connsiteX87" fmla="*/ 7198 w 10000"/>
                  <a:gd name="connsiteY87" fmla="*/ 9443 h 10000"/>
                  <a:gd name="connsiteX88" fmla="*/ 7416 w 10000"/>
                  <a:gd name="connsiteY88" fmla="*/ 9303 h 10000"/>
                  <a:gd name="connsiteX89" fmla="*/ 7651 w 10000"/>
                  <a:gd name="connsiteY89" fmla="*/ 9129 h 10000"/>
                  <a:gd name="connsiteX90" fmla="*/ 7852 w 10000"/>
                  <a:gd name="connsiteY90" fmla="*/ 8989 h 10000"/>
                  <a:gd name="connsiteX91" fmla="*/ 8070 w 10000"/>
                  <a:gd name="connsiteY91" fmla="*/ 8782 h 10000"/>
                  <a:gd name="connsiteX92" fmla="*/ 8272 w 10000"/>
                  <a:gd name="connsiteY92" fmla="*/ 8606 h 10000"/>
                  <a:gd name="connsiteX93" fmla="*/ 8473 w 10000"/>
                  <a:gd name="connsiteY93" fmla="*/ 8398 h 10000"/>
                  <a:gd name="connsiteX94" fmla="*/ 8557 w 10000"/>
                  <a:gd name="connsiteY94" fmla="*/ 8292 h 10000"/>
                  <a:gd name="connsiteX95" fmla="*/ 8658 w 10000"/>
                  <a:gd name="connsiteY95" fmla="*/ 8187 h 10000"/>
                  <a:gd name="connsiteX96" fmla="*/ 8742 w 10000"/>
                  <a:gd name="connsiteY96" fmla="*/ 8050 h 10000"/>
                  <a:gd name="connsiteX97" fmla="*/ 8842 w 10000"/>
                  <a:gd name="connsiteY97" fmla="*/ 7943 h 10000"/>
                  <a:gd name="connsiteX98" fmla="*/ 8926 w 10000"/>
                  <a:gd name="connsiteY98" fmla="*/ 7840 h 10000"/>
                  <a:gd name="connsiteX99" fmla="*/ 9010 w 10000"/>
                  <a:gd name="connsiteY99" fmla="*/ 7701 h 10000"/>
                  <a:gd name="connsiteX100" fmla="*/ 9094 w 10000"/>
                  <a:gd name="connsiteY100" fmla="*/ 7560 h 10000"/>
                  <a:gd name="connsiteX101" fmla="*/ 9178 w 10000"/>
                  <a:gd name="connsiteY101" fmla="*/ 7457 h 10000"/>
                  <a:gd name="connsiteX102" fmla="*/ 9245 w 10000"/>
                  <a:gd name="connsiteY102" fmla="*/ 7317 h 10000"/>
                  <a:gd name="connsiteX103" fmla="*/ 9329 w 10000"/>
                  <a:gd name="connsiteY103" fmla="*/ 7178 h 10000"/>
                  <a:gd name="connsiteX104" fmla="*/ 9396 w 10000"/>
                  <a:gd name="connsiteY104" fmla="*/ 7038 h 10000"/>
                  <a:gd name="connsiteX105" fmla="*/ 9463 w 10000"/>
                  <a:gd name="connsiteY105" fmla="*/ 6933 h 10000"/>
                  <a:gd name="connsiteX106" fmla="*/ 9530 w 10000"/>
                  <a:gd name="connsiteY106" fmla="*/ 6795 h 10000"/>
                  <a:gd name="connsiteX107" fmla="*/ 9597 w 10000"/>
                  <a:gd name="connsiteY107" fmla="*/ 6621 h 10000"/>
                  <a:gd name="connsiteX108" fmla="*/ 9664 w 10000"/>
                  <a:gd name="connsiteY108" fmla="*/ 6481 h 10000"/>
                  <a:gd name="connsiteX109" fmla="*/ 9732 w 10000"/>
                  <a:gd name="connsiteY109" fmla="*/ 6341 h 10000"/>
                  <a:gd name="connsiteX110" fmla="*/ 9782 w 10000"/>
                  <a:gd name="connsiteY110" fmla="*/ 6200 h 10000"/>
                  <a:gd name="connsiteX111" fmla="*/ 9849 w 10000"/>
                  <a:gd name="connsiteY111" fmla="*/ 6027 h 10000"/>
                  <a:gd name="connsiteX112" fmla="*/ 9899 w 10000"/>
                  <a:gd name="connsiteY112" fmla="*/ 5887 h 10000"/>
                  <a:gd name="connsiteX113" fmla="*/ 9950 w 10000"/>
                  <a:gd name="connsiteY113" fmla="*/ 5749 h 10000"/>
                  <a:gd name="connsiteX114" fmla="*/ 10000 w 10000"/>
                  <a:gd name="connsiteY114" fmla="*/ 5574 h 10000"/>
                  <a:gd name="connsiteX115" fmla="*/ 10000 w 10000"/>
                  <a:gd name="connsiteY115" fmla="*/ 5435 h 10000"/>
                  <a:gd name="connsiteX0" fmla="*/ 10000 w 10000"/>
                  <a:gd name="connsiteY0" fmla="*/ 5854 h 10419"/>
                  <a:gd name="connsiteX1" fmla="*/ 10000 w 10000"/>
                  <a:gd name="connsiteY1" fmla="*/ 906 h 10419"/>
                  <a:gd name="connsiteX2" fmla="*/ 520 w 10000"/>
                  <a:gd name="connsiteY2" fmla="*/ 419 h 10419"/>
                  <a:gd name="connsiteX3" fmla="*/ 470 w 10000"/>
                  <a:gd name="connsiteY3" fmla="*/ 592 h 10419"/>
                  <a:gd name="connsiteX4" fmla="*/ 419 w 10000"/>
                  <a:gd name="connsiteY4" fmla="*/ 733 h 10419"/>
                  <a:gd name="connsiteX5" fmla="*/ 369 w 10000"/>
                  <a:gd name="connsiteY5" fmla="*/ 906 h 10419"/>
                  <a:gd name="connsiteX6" fmla="*/ 319 w 10000"/>
                  <a:gd name="connsiteY6" fmla="*/ 1045 h 10419"/>
                  <a:gd name="connsiteX7" fmla="*/ 285 w 10000"/>
                  <a:gd name="connsiteY7" fmla="*/ 1220 h 10419"/>
                  <a:gd name="connsiteX8" fmla="*/ 235 w 10000"/>
                  <a:gd name="connsiteY8" fmla="*/ 1394 h 10419"/>
                  <a:gd name="connsiteX9" fmla="*/ 201 w 10000"/>
                  <a:gd name="connsiteY9" fmla="*/ 1534 h 10419"/>
                  <a:gd name="connsiteX10" fmla="*/ 168 w 10000"/>
                  <a:gd name="connsiteY10" fmla="*/ 1707 h 10419"/>
                  <a:gd name="connsiteX11" fmla="*/ 134 w 10000"/>
                  <a:gd name="connsiteY11" fmla="*/ 1883 h 10419"/>
                  <a:gd name="connsiteX12" fmla="*/ 117 w 10000"/>
                  <a:gd name="connsiteY12" fmla="*/ 2056 h 10419"/>
                  <a:gd name="connsiteX13" fmla="*/ 84 w 10000"/>
                  <a:gd name="connsiteY13" fmla="*/ 2230 h 10419"/>
                  <a:gd name="connsiteX14" fmla="*/ 67 w 10000"/>
                  <a:gd name="connsiteY14" fmla="*/ 2406 h 10419"/>
                  <a:gd name="connsiteX15" fmla="*/ 50 w 10000"/>
                  <a:gd name="connsiteY15" fmla="*/ 2580 h 10419"/>
                  <a:gd name="connsiteX16" fmla="*/ 34 w 10000"/>
                  <a:gd name="connsiteY16" fmla="*/ 2753 h 10419"/>
                  <a:gd name="connsiteX17" fmla="*/ 17 w 10000"/>
                  <a:gd name="connsiteY17" fmla="*/ 2928 h 10419"/>
                  <a:gd name="connsiteX18" fmla="*/ 17 w 10000"/>
                  <a:gd name="connsiteY18" fmla="*/ 3103 h 10419"/>
                  <a:gd name="connsiteX19" fmla="*/ 0 w 10000"/>
                  <a:gd name="connsiteY19" fmla="*/ 3277 h 10419"/>
                  <a:gd name="connsiteX20" fmla="*/ 0 w 10000"/>
                  <a:gd name="connsiteY20" fmla="*/ 3450 h 10419"/>
                  <a:gd name="connsiteX21" fmla="*/ 0 w 10000"/>
                  <a:gd name="connsiteY21" fmla="*/ 3624 h 10419"/>
                  <a:gd name="connsiteX22" fmla="*/ 17 w 10000"/>
                  <a:gd name="connsiteY22" fmla="*/ 3798 h 10419"/>
                  <a:gd name="connsiteX23" fmla="*/ 17 w 10000"/>
                  <a:gd name="connsiteY23" fmla="*/ 3973 h 10419"/>
                  <a:gd name="connsiteX24" fmla="*/ 34 w 10000"/>
                  <a:gd name="connsiteY24" fmla="*/ 4146 h 10419"/>
                  <a:gd name="connsiteX25" fmla="*/ 50 w 10000"/>
                  <a:gd name="connsiteY25" fmla="*/ 4321 h 10419"/>
                  <a:gd name="connsiteX26" fmla="*/ 67 w 10000"/>
                  <a:gd name="connsiteY26" fmla="*/ 4496 h 10419"/>
                  <a:gd name="connsiteX27" fmla="*/ 84 w 10000"/>
                  <a:gd name="connsiteY27" fmla="*/ 4669 h 10419"/>
                  <a:gd name="connsiteX28" fmla="*/ 117 w 10000"/>
                  <a:gd name="connsiteY28" fmla="*/ 4843 h 10419"/>
                  <a:gd name="connsiteX29" fmla="*/ 134 w 10000"/>
                  <a:gd name="connsiteY29" fmla="*/ 5019 h 10419"/>
                  <a:gd name="connsiteX30" fmla="*/ 168 w 10000"/>
                  <a:gd name="connsiteY30" fmla="*/ 5193 h 10419"/>
                  <a:gd name="connsiteX31" fmla="*/ 201 w 10000"/>
                  <a:gd name="connsiteY31" fmla="*/ 5366 h 10419"/>
                  <a:gd name="connsiteX32" fmla="*/ 235 w 10000"/>
                  <a:gd name="connsiteY32" fmla="*/ 5506 h 10419"/>
                  <a:gd name="connsiteX33" fmla="*/ 285 w 10000"/>
                  <a:gd name="connsiteY33" fmla="*/ 5679 h 10419"/>
                  <a:gd name="connsiteX34" fmla="*/ 319 w 10000"/>
                  <a:gd name="connsiteY34" fmla="*/ 5854 h 10419"/>
                  <a:gd name="connsiteX35" fmla="*/ 369 w 10000"/>
                  <a:gd name="connsiteY35" fmla="*/ 5993 h 10419"/>
                  <a:gd name="connsiteX36" fmla="*/ 419 w 10000"/>
                  <a:gd name="connsiteY36" fmla="*/ 6168 h 10419"/>
                  <a:gd name="connsiteX37" fmla="*/ 470 w 10000"/>
                  <a:gd name="connsiteY37" fmla="*/ 6306 h 10419"/>
                  <a:gd name="connsiteX38" fmla="*/ 520 w 10000"/>
                  <a:gd name="connsiteY38" fmla="*/ 6446 h 10419"/>
                  <a:gd name="connsiteX39" fmla="*/ 570 w 10000"/>
                  <a:gd name="connsiteY39" fmla="*/ 6619 h 10419"/>
                  <a:gd name="connsiteX40" fmla="*/ 638 w 10000"/>
                  <a:gd name="connsiteY40" fmla="*/ 6760 h 10419"/>
                  <a:gd name="connsiteX41" fmla="*/ 688 w 10000"/>
                  <a:gd name="connsiteY41" fmla="*/ 6900 h 10419"/>
                  <a:gd name="connsiteX42" fmla="*/ 755 w 10000"/>
                  <a:gd name="connsiteY42" fmla="*/ 7040 h 10419"/>
                  <a:gd name="connsiteX43" fmla="*/ 822 w 10000"/>
                  <a:gd name="connsiteY43" fmla="*/ 7214 h 10419"/>
                  <a:gd name="connsiteX44" fmla="*/ 889 w 10000"/>
                  <a:gd name="connsiteY44" fmla="*/ 7352 h 10419"/>
                  <a:gd name="connsiteX45" fmla="*/ 956 w 10000"/>
                  <a:gd name="connsiteY45" fmla="*/ 7457 h 10419"/>
                  <a:gd name="connsiteX46" fmla="*/ 1040 w 10000"/>
                  <a:gd name="connsiteY46" fmla="*/ 7597 h 10419"/>
                  <a:gd name="connsiteX47" fmla="*/ 1107 w 10000"/>
                  <a:gd name="connsiteY47" fmla="*/ 7736 h 10419"/>
                  <a:gd name="connsiteX48" fmla="*/ 1191 w 10000"/>
                  <a:gd name="connsiteY48" fmla="*/ 7876 h 10419"/>
                  <a:gd name="connsiteX49" fmla="*/ 1275 w 10000"/>
                  <a:gd name="connsiteY49" fmla="*/ 7979 h 10419"/>
                  <a:gd name="connsiteX50" fmla="*/ 1342 w 10000"/>
                  <a:gd name="connsiteY50" fmla="*/ 8120 h 10419"/>
                  <a:gd name="connsiteX51" fmla="*/ 1443 w 10000"/>
                  <a:gd name="connsiteY51" fmla="*/ 8259 h 10419"/>
                  <a:gd name="connsiteX52" fmla="*/ 1527 w 10000"/>
                  <a:gd name="connsiteY52" fmla="*/ 8362 h 10419"/>
                  <a:gd name="connsiteX53" fmla="*/ 1611 w 10000"/>
                  <a:gd name="connsiteY53" fmla="*/ 8469 h 10419"/>
                  <a:gd name="connsiteX54" fmla="*/ 1695 w 10000"/>
                  <a:gd name="connsiteY54" fmla="*/ 8606 h 10419"/>
                  <a:gd name="connsiteX55" fmla="*/ 1795 w 10000"/>
                  <a:gd name="connsiteY55" fmla="*/ 8711 h 10419"/>
                  <a:gd name="connsiteX56" fmla="*/ 1896 w 10000"/>
                  <a:gd name="connsiteY56" fmla="*/ 8817 h 10419"/>
                  <a:gd name="connsiteX57" fmla="*/ 2081 w 10000"/>
                  <a:gd name="connsiteY57" fmla="*/ 9025 h 10419"/>
                  <a:gd name="connsiteX58" fmla="*/ 2282 w 10000"/>
                  <a:gd name="connsiteY58" fmla="*/ 9201 h 10419"/>
                  <a:gd name="connsiteX59" fmla="*/ 2500 w 10000"/>
                  <a:gd name="connsiteY59" fmla="*/ 9408 h 10419"/>
                  <a:gd name="connsiteX60" fmla="*/ 2718 w 10000"/>
                  <a:gd name="connsiteY60" fmla="*/ 9548 h 10419"/>
                  <a:gd name="connsiteX61" fmla="*/ 2936 w 10000"/>
                  <a:gd name="connsiteY61" fmla="*/ 9722 h 10419"/>
                  <a:gd name="connsiteX62" fmla="*/ 3171 w 10000"/>
                  <a:gd name="connsiteY62" fmla="*/ 9862 h 10419"/>
                  <a:gd name="connsiteX63" fmla="*/ 3406 w 10000"/>
                  <a:gd name="connsiteY63" fmla="*/ 9966 h 10419"/>
                  <a:gd name="connsiteX64" fmla="*/ 3641 w 10000"/>
                  <a:gd name="connsiteY64" fmla="*/ 10070 h 10419"/>
                  <a:gd name="connsiteX65" fmla="*/ 3893 w 10000"/>
                  <a:gd name="connsiteY65" fmla="*/ 10175 h 10419"/>
                  <a:gd name="connsiteX66" fmla="*/ 4128 w 10000"/>
                  <a:gd name="connsiteY66" fmla="*/ 10246 h 10419"/>
                  <a:gd name="connsiteX67" fmla="*/ 4262 w 10000"/>
                  <a:gd name="connsiteY67" fmla="*/ 10279 h 10419"/>
                  <a:gd name="connsiteX68" fmla="*/ 4396 w 10000"/>
                  <a:gd name="connsiteY68" fmla="*/ 10315 h 10419"/>
                  <a:gd name="connsiteX69" fmla="*/ 4513 w 10000"/>
                  <a:gd name="connsiteY69" fmla="*/ 10349 h 10419"/>
                  <a:gd name="connsiteX70" fmla="*/ 4648 w 10000"/>
                  <a:gd name="connsiteY70" fmla="*/ 10349 h 10419"/>
                  <a:gd name="connsiteX71" fmla="*/ 4782 w 10000"/>
                  <a:gd name="connsiteY71" fmla="*/ 10385 h 10419"/>
                  <a:gd name="connsiteX72" fmla="*/ 4916 w 10000"/>
                  <a:gd name="connsiteY72" fmla="*/ 10385 h 10419"/>
                  <a:gd name="connsiteX73" fmla="*/ 5050 w 10000"/>
                  <a:gd name="connsiteY73" fmla="*/ 10385 h 10419"/>
                  <a:gd name="connsiteX74" fmla="*/ 5185 w 10000"/>
                  <a:gd name="connsiteY74" fmla="*/ 10419 h 10419"/>
                  <a:gd name="connsiteX75" fmla="*/ 5319 w 10000"/>
                  <a:gd name="connsiteY75" fmla="*/ 10385 h 10419"/>
                  <a:gd name="connsiteX76" fmla="*/ 5453 w 10000"/>
                  <a:gd name="connsiteY76" fmla="*/ 10385 h 10419"/>
                  <a:gd name="connsiteX77" fmla="*/ 5570 w 10000"/>
                  <a:gd name="connsiteY77" fmla="*/ 10385 h 10419"/>
                  <a:gd name="connsiteX78" fmla="*/ 5705 w 10000"/>
                  <a:gd name="connsiteY78" fmla="*/ 10349 h 10419"/>
                  <a:gd name="connsiteX79" fmla="*/ 5839 w 10000"/>
                  <a:gd name="connsiteY79" fmla="*/ 10349 h 10419"/>
                  <a:gd name="connsiteX80" fmla="*/ 5973 w 10000"/>
                  <a:gd name="connsiteY80" fmla="*/ 10315 h 10419"/>
                  <a:gd name="connsiteX81" fmla="*/ 6091 w 10000"/>
                  <a:gd name="connsiteY81" fmla="*/ 10279 h 10419"/>
                  <a:gd name="connsiteX82" fmla="*/ 6225 w 10000"/>
                  <a:gd name="connsiteY82" fmla="*/ 10246 h 10419"/>
                  <a:gd name="connsiteX83" fmla="*/ 6477 w 10000"/>
                  <a:gd name="connsiteY83" fmla="*/ 10175 h 10419"/>
                  <a:gd name="connsiteX84" fmla="*/ 6711 w 10000"/>
                  <a:gd name="connsiteY84" fmla="*/ 10070 h 10419"/>
                  <a:gd name="connsiteX85" fmla="*/ 6963 w 10000"/>
                  <a:gd name="connsiteY85" fmla="*/ 9966 h 10419"/>
                  <a:gd name="connsiteX86" fmla="*/ 7198 w 10000"/>
                  <a:gd name="connsiteY86" fmla="*/ 9862 h 10419"/>
                  <a:gd name="connsiteX87" fmla="*/ 7416 w 10000"/>
                  <a:gd name="connsiteY87" fmla="*/ 9722 h 10419"/>
                  <a:gd name="connsiteX88" fmla="*/ 7651 w 10000"/>
                  <a:gd name="connsiteY88" fmla="*/ 9548 h 10419"/>
                  <a:gd name="connsiteX89" fmla="*/ 7852 w 10000"/>
                  <a:gd name="connsiteY89" fmla="*/ 9408 h 10419"/>
                  <a:gd name="connsiteX90" fmla="*/ 8070 w 10000"/>
                  <a:gd name="connsiteY90" fmla="*/ 9201 h 10419"/>
                  <a:gd name="connsiteX91" fmla="*/ 8272 w 10000"/>
                  <a:gd name="connsiteY91" fmla="*/ 9025 h 10419"/>
                  <a:gd name="connsiteX92" fmla="*/ 8473 w 10000"/>
                  <a:gd name="connsiteY92" fmla="*/ 8817 h 10419"/>
                  <a:gd name="connsiteX93" fmla="*/ 8557 w 10000"/>
                  <a:gd name="connsiteY93" fmla="*/ 8711 h 10419"/>
                  <a:gd name="connsiteX94" fmla="*/ 8658 w 10000"/>
                  <a:gd name="connsiteY94" fmla="*/ 8606 h 10419"/>
                  <a:gd name="connsiteX95" fmla="*/ 8742 w 10000"/>
                  <a:gd name="connsiteY95" fmla="*/ 8469 h 10419"/>
                  <a:gd name="connsiteX96" fmla="*/ 8842 w 10000"/>
                  <a:gd name="connsiteY96" fmla="*/ 8362 h 10419"/>
                  <a:gd name="connsiteX97" fmla="*/ 8926 w 10000"/>
                  <a:gd name="connsiteY97" fmla="*/ 8259 h 10419"/>
                  <a:gd name="connsiteX98" fmla="*/ 9010 w 10000"/>
                  <a:gd name="connsiteY98" fmla="*/ 8120 h 10419"/>
                  <a:gd name="connsiteX99" fmla="*/ 9094 w 10000"/>
                  <a:gd name="connsiteY99" fmla="*/ 7979 h 10419"/>
                  <a:gd name="connsiteX100" fmla="*/ 9178 w 10000"/>
                  <a:gd name="connsiteY100" fmla="*/ 7876 h 10419"/>
                  <a:gd name="connsiteX101" fmla="*/ 9245 w 10000"/>
                  <a:gd name="connsiteY101" fmla="*/ 7736 h 10419"/>
                  <a:gd name="connsiteX102" fmla="*/ 9329 w 10000"/>
                  <a:gd name="connsiteY102" fmla="*/ 7597 h 10419"/>
                  <a:gd name="connsiteX103" fmla="*/ 9396 w 10000"/>
                  <a:gd name="connsiteY103" fmla="*/ 7457 h 10419"/>
                  <a:gd name="connsiteX104" fmla="*/ 9463 w 10000"/>
                  <a:gd name="connsiteY104" fmla="*/ 7352 h 10419"/>
                  <a:gd name="connsiteX105" fmla="*/ 9530 w 10000"/>
                  <a:gd name="connsiteY105" fmla="*/ 7214 h 10419"/>
                  <a:gd name="connsiteX106" fmla="*/ 9597 w 10000"/>
                  <a:gd name="connsiteY106" fmla="*/ 7040 h 10419"/>
                  <a:gd name="connsiteX107" fmla="*/ 9664 w 10000"/>
                  <a:gd name="connsiteY107" fmla="*/ 6900 h 10419"/>
                  <a:gd name="connsiteX108" fmla="*/ 9732 w 10000"/>
                  <a:gd name="connsiteY108" fmla="*/ 6760 h 10419"/>
                  <a:gd name="connsiteX109" fmla="*/ 9782 w 10000"/>
                  <a:gd name="connsiteY109" fmla="*/ 6619 h 10419"/>
                  <a:gd name="connsiteX110" fmla="*/ 9849 w 10000"/>
                  <a:gd name="connsiteY110" fmla="*/ 6446 h 10419"/>
                  <a:gd name="connsiteX111" fmla="*/ 9899 w 10000"/>
                  <a:gd name="connsiteY111" fmla="*/ 6306 h 10419"/>
                  <a:gd name="connsiteX112" fmla="*/ 9950 w 10000"/>
                  <a:gd name="connsiteY112" fmla="*/ 6168 h 10419"/>
                  <a:gd name="connsiteX113" fmla="*/ 10000 w 10000"/>
                  <a:gd name="connsiteY113" fmla="*/ 5993 h 10419"/>
                  <a:gd name="connsiteX114" fmla="*/ 10000 w 10000"/>
                  <a:gd name="connsiteY114" fmla="*/ 5854 h 10419"/>
                  <a:gd name="connsiteX0" fmla="*/ 10000 w 10000"/>
                  <a:gd name="connsiteY0" fmla="*/ 5825 h 10390"/>
                  <a:gd name="connsiteX1" fmla="*/ 10000 w 10000"/>
                  <a:gd name="connsiteY1" fmla="*/ 877 h 10390"/>
                  <a:gd name="connsiteX2" fmla="*/ 470 w 10000"/>
                  <a:gd name="connsiteY2" fmla="*/ 563 h 10390"/>
                  <a:gd name="connsiteX3" fmla="*/ 419 w 10000"/>
                  <a:gd name="connsiteY3" fmla="*/ 704 h 10390"/>
                  <a:gd name="connsiteX4" fmla="*/ 369 w 10000"/>
                  <a:gd name="connsiteY4" fmla="*/ 877 h 10390"/>
                  <a:gd name="connsiteX5" fmla="*/ 319 w 10000"/>
                  <a:gd name="connsiteY5" fmla="*/ 1016 h 10390"/>
                  <a:gd name="connsiteX6" fmla="*/ 285 w 10000"/>
                  <a:gd name="connsiteY6" fmla="*/ 1191 h 10390"/>
                  <a:gd name="connsiteX7" fmla="*/ 235 w 10000"/>
                  <a:gd name="connsiteY7" fmla="*/ 1365 h 10390"/>
                  <a:gd name="connsiteX8" fmla="*/ 201 w 10000"/>
                  <a:gd name="connsiteY8" fmla="*/ 1505 h 10390"/>
                  <a:gd name="connsiteX9" fmla="*/ 168 w 10000"/>
                  <a:gd name="connsiteY9" fmla="*/ 1678 h 10390"/>
                  <a:gd name="connsiteX10" fmla="*/ 134 w 10000"/>
                  <a:gd name="connsiteY10" fmla="*/ 1854 h 10390"/>
                  <a:gd name="connsiteX11" fmla="*/ 117 w 10000"/>
                  <a:gd name="connsiteY11" fmla="*/ 2027 h 10390"/>
                  <a:gd name="connsiteX12" fmla="*/ 84 w 10000"/>
                  <a:gd name="connsiteY12" fmla="*/ 2201 h 10390"/>
                  <a:gd name="connsiteX13" fmla="*/ 67 w 10000"/>
                  <a:gd name="connsiteY13" fmla="*/ 2377 h 10390"/>
                  <a:gd name="connsiteX14" fmla="*/ 50 w 10000"/>
                  <a:gd name="connsiteY14" fmla="*/ 2551 h 10390"/>
                  <a:gd name="connsiteX15" fmla="*/ 34 w 10000"/>
                  <a:gd name="connsiteY15" fmla="*/ 2724 h 10390"/>
                  <a:gd name="connsiteX16" fmla="*/ 17 w 10000"/>
                  <a:gd name="connsiteY16" fmla="*/ 2899 h 10390"/>
                  <a:gd name="connsiteX17" fmla="*/ 17 w 10000"/>
                  <a:gd name="connsiteY17" fmla="*/ 3074 h 10390"/>
                  <a:gd name="connsiteX18" fmla="*/ 0 w 10000"/>
                  <a:gd name="connsiteY18" fmla="*/ 3248 h 10390"/>
                  <a:gd name="connsiteX19" fmla="*/ 0 w 10000"/>
                  <a:gd name="connsiteY19" fmla="*/ 3421 h 10390"/>
                  <a:gd name="connsiteX20" fmla="*/ 0 w 10000"/>
                  <a:gd name="connsiteY20" fmla="*/ 3595 h 10390"/>
                  <a:gd name="connsiteX21" fmla="*/ 17 w 10000"/>
                  <a:gd name="connsiteY21" fmla="*/ 3769 h 10390"/>
                  <a:gd name="connsiteX22" fmla="*/ 17 w 10000"/>
                  <a:gd name="connsiteY22" fmla="*/ 3944 h 10390"/>
                  <a:gd name="connsiteX23" fmla="*/ 34 w 10000"/>
                  <a:gd name="connsiteY23" fmla="*/ 4117 h 10390"/>
                  <a:gd name="connsiteX24" fmla="*/ 50 w 10000"/>
                  <a:gd name="connsiteY24" fmla="*/ 4292 h 10390"/>
                  <a:gd name="connsiteX25" fmla="*/ 67 w 10000"/>
                  <a:gd name="connsiteY25" fmla="*/ 4467 h 10390"/>
                  <a:gd name="connsiteX26" fmla="*/ 84 w 10000"/>
                  <a:gd name="connsiteY26" fmla="*/ 4640 h 10390"/>
                  <a:gd name="connsiteX27" fmla="*/ 117 w 10000"/>
                  <a:gd name="connsiteY27" fmla="*/ 4814 h 10390"/>
                  <a:gd name="connsiteX28" fmla="*/ 134 w 10000"/>
                  <a:gd name="connsiteY28" fmla="*/ 4990 h 10390"/>
                  <a:gd name="connsiteX29" fmla="*/ 168 w 10000"/>
                  <a:gd name="connsiteY29" fmla="*/ 5164 h 10390"/>
                  <a:gd name="connsiteX30" fmla="*/ 201 w 10000"/>
                  <a:gd name="connsiteY30" fmla="*/ 5337 h 10390"/>
                  <a:gd name="connsiteX31" fmla="*/ 235 w 10000"/>
                  <a:gd name="connsiteY31" fmla="*/ 5477 h 10390"/>
                  <a:gd name="connsiteX32" fmla="*/ 285 w 10000"/>
                  <a:gd name="connsiteY32" fmla="*/ 5650 h 10390"/>
                  <a:gd name="connsiteX33" fmla="*/ 319 w 10000"/>
                  <a:gd name="connsiteY33" fmla="*/ 5825 h 10390"/>
                  <a:gd name="connsiteX34" fmla="*/ 369 w 10000"/>
                  <a:gd name="connsiteY34" fmla="*/ 5964 h 10390"/>
                  <a:gd name="connsiteX35" fmla="*/ 419 w 10000"/>
                  <a:gd name="connsiteY35" fmla="*/ 6139 h 10390"/>
                  <a:gd name="connsiteX36" fmla="*/ 470 w 10000"/>
                  <a:gd name="connsiteY36" fmla="*/ 6277 h 10390"/>
                  <a:gd name="connsiteX37" fmla="*/ 520 w 10000"/>
                  <a:gd name="connsiteY37" fmla="*/ 6417 h 10390"/>
                  <a:gd name="connsiteX38" fmla="*/ 570 w 10000"/>
                  <a:gd name="connsiteY38" fmla="*/ 6590 h 10390"/>
                  <a:gd name="connsiteX39" fmla="*/ 638 w 10000"/>
                  <a:gd name="connsiteY39" fmla="*/ 6731 h 10390"/>
                  <a:gd name="connsiteX40" fmla="*/ 688 w 10000"/>
                  <a:gd name="connsiteY40" fmla="*/ 6871 h 10390"/>
                  <a:gd name="connsiteX41" fmla="*/ 755 w 10000"/>
                  <a:gd name="connsiteY41" fmla="*/ 7011 h 10390"/>
                  <a:gd name="connsiteX42" fmla="*/ 822 w 10000"/>
                  <a:gd name="connsiteY42" fmla="*/ 7185 h 10390"/>
                  <a:gd name="connsiteX43" fmla="*/ 889 w 10000"/>
                  <a:gd name="connsiteY43" fmla="*/ 7323 h 10390"/>
                  <a:gd name="connsiteX44" fmla="*/ 956 w 10000"/>
                  <a:gd name="connsiteY44" fmla="*/ 7428 h 10390"/>
                  <a:gd name="connsiteX45" fmla="*/ 1040 w 10000"/>
                  <a:gd name="connsiteY45" fmla="*/ 7568 h 10390"/>
                  <a:gd name="connsiteX46" fmla="*/ 1107 w 10000"/>
                  <a:gd name="connsiteY46" fmla="*/ 7707 h 10390"/>
                  <a:gd name="connsiteX47" fmla="*/ 1191 w 10000"/>
                  <a:gd name="connsiteY47" fmla="*/ 7847 h 10390"/>
                  <a:gd name="connsiteX48" fmla="*/ 1275 w 10000"/>
                  <a:gd name="connsiteY48" fmla="*/ 7950 h 10390"/>
                  <a:gd name="connsiteX49" fmla="*/ 1342 w 10000"/>
                  <a:gd name="connsiteY49" fmla="*/ 8091 h 10390"/>
                  <a:gd name="connsiteX50" fmla="*/ 1443 w 10000"/>
                  <a:gd name="connsiteY50" fmla="*/ 8230 h 10390"/>
                  <a:gd name="connsiteX51" fmla="*/ 1527 w 10000"/>
                  <a:gd name="connsiteY51" fmla="*/ 8333 h 10390"/>
                  <a:gd name="connsiteX52" fmla="*/ 1611 w 10000"/>
                  <a:gd name="connsiteY52" fmla="*/ 8440 h 10390"/>
                  <a:gd name="connsiteX53" fmla="*/ 1695 w 10000"/>
                  <a:gd name="connsiteY53" fmla="*/ 8577 h 10390"/>
                  <a:gd name="connsiteX54" fmla="*/ 1795 w 10000"/>
                  <a:gd name="connsiteY54" fmla="*/ 8682 h 10390"/>
                  <a:gd name="connsiteX55" fmla="*/ 1896 w 10000"/>
                  <a:gd name="connsiteY55" fmla="*/ 8788 h 10390"/>
                  <a:gd name="connsiteX56" fmla="*/ 2081 w 10000"/>
                  <a:gd name="connsiteY56" fmla="*/ 8996 h 10390"/>
                  <a:gd name="connsiteX57" fmla="*/ 2282 w 10000"/>
                  <a:gd name="connsiteY57" fmla="*/ 9172 h 10390"/>
                  <a:gd name="connsiteX58" fmla="*/ 2500 w 10000"/>
                  <a:gd name="connsiteY58" fmla="*/ 9379 h 10390"/>
                  <a:gd name="connsiteX59" fmla="*/ 2718 w 10000"/>
                  <a:gd name="connsiteY59" fmla="*/ 9519 h 10390"/>
                  <a:gd name="connsiteX60" fmla="*/ 2936 w 10000"/>
                  <a:gd name="connsiteY60" fmla="*/ 9693 h 10390"/>
                  <a:gd name="connsiteX61" fmla="*/ 3171 w 10000"/>
                  <a:gd name="connsiteY61" fmla="*/ 9833 h 10390"/>
                  <a:gd name="connsiteX62" fmla="*/ 3406 w 10000"/>
                  <a:gd name="connsiteY62" fmla="*/ 9937 h 10390"/>
                  <a:gd name="connsiteX63" fmla="*/ 3641 w 10000"/>
                  <a:gd name="connsiteY63" fmla="*/ 10041 h 10390"/>
                  <a:gd name="connsiteX64" fmla="*/ 3893 w 10000"/>
                  <a:gd name="connsiteY64" fmla="*/ 10146 h 10390"/>
                  <a:gd name="connsiteX65" fmla="*/ 4128 w 10000"/>
                  <a:gd name="connsiteY65" fmla="*/ 10217 h 10390"/>
                  <a:gd name="connsiteX66" fmla="*/ 4262 w 10000"/>
                  <a:gd name="connsiteY66" fmla="*/ 10250 h 10390"/>
                  <a:gd name="connsiteX67" fmla="*/ 4396 w 10000"/>
                  <a:gd name="connsiteY67" fmla="*/ 10286 h 10390"/>
                  <a:gd name="connsiteX68" fmla="*/ 4513 w 10000"/>
                  <a:gd name="connsiteY68" fmla="*/ 10320 h 10390"/>
                  <a:gd name="connsiteX69" fmla="*/ 4648 w 10000"/>
                  <a:gd name="connsiteY69" fmla="*/ 10320 h 10390"/>
                  <a:gd name="connsiteX70" fmla="*/ 4782 w 10000"/>
                  <a:gd name="connsiteY70" fmla="*/ 10356 h 10390"/>
                  <a:gd name="connsiteX71" fmla="*/ 4916 w 10000"/>
                  <a:gd name="connsiteY71" fmla="*/ 10356 h 10390"/>
                  <a:gd name="connsiteX72" fmla="*/ 5050 w 10000"/>
                  <a:gd name="connsiteY72" fmla="*/ 10356 h 10390"/>
                  <a:gd name="connsiteX73" fmla="*/ 5185 w 10000"/>
                  <a:gd name="connsiteY73" fmla="*/ 10390 h 10390"/>
                  <a:gd name="connsiteX74" fmla="*/ 5319 w 10000"/>
                  <a:gd name="connsiteY74" fmla="*/ 10356 h 10390"/>
                  <a:gd name="connsiteX75" fmla="*/ 5453 w 10000"/>
                  <a:gd name="connsiteY75" fmla="*/ 10356 h 10390"/>
                  <a:gd name="connsiteX76" fmla="*/ 5570 w 10000"/>
                  <a:gd name="connsiteY76" fmla="*/ 10356 h 10390"/>
                  <a:gd name="connsiteX77" fmla="*/ 5705 w 10000"/>
                  <a:gd name="connsiteY77" fmla="*/ 10320 h 10390"/>
                  <a:gd name="connsiteX78" fmla="*/ 5839 w 10000"/>
                  <a:gd name="connsiteY78" fmla="*/ 10320 h 10390"/>
                  <a:gd name="connsiteX79" fmla="*/ 5973 w 10000"/>
                  <a:gd name="connsiteY79" fmla="*/ 10286 h 10390"/>
                  <a:gd name="connsiteX80" fmla="*/ 6091 w 10000"/>
                  <a:gd name="connsiteY80" fmla="*/ 10250 h 10390"/>
                  <a:gd name="connsiteX81" fmla="*/ 6225 w 10000"/>
                  <a:gd name="connsiteY81" fmla="*/ 10217 h 10390"/>
                  <a:gd name="connsiteX82" fmla="*/ 6477 w 10000"/>
                  <a:gd name="connsiteY82" fmla="*/ 10146 h 10390"/>
                  <a:gd name="connsiteX83" fmla="*/ 6711 w 10000"/>
                  <a:gd name="connsiteY83" fmla="*/ 10041 h 10390"/>
                  <a:gd name="connsiteX84" fmla="*/ 6963 w 10000"/>
                  <a:gd name="connsiteY84" fmla="*/ 9937 h 10390"/>
                  <a:gd name="connsiteX85" fmla="*/ 7198 w 10000"/>
                  <a:gd name="connsiteY85" fmla="*/ 9833 h 10390"/>
                  <a:gd name="connsiteX86" fmla="*/ 7416 w 10000"/>
                  <a:gd name="connsiteY86" fmla="*/ 9693 h 10390"/>
                  <a:gd name="connsiteX87" fmla="*/ 7651 w 10000"/>
                  <a:gd name="connsiteY87" fmla="*/ 9519 h 10390"/>
                  <a:gd name="connsiteX88" fmla="*/ 7852 w 10000"/>
                  <a:gd name="connsiteY88" fmla="*/ 9379 h 10390"/>
                  <a:gd name="connsiteX89" fmla="*/ 8070 w 10000"/>
                  <a:gd name="connsiteY89" fmla="*/ 9172 h 10390"/>
                  <a:gd name="connsiteX90" fmla="*/ 8272 w 10000"/>
                  <a:gd name="connsiteY90" fmla="*/ 8996 h 10390"/>
                  <a:gd name="connsiteX91" fmla="*/ 8473 w 10000"/>
                  <a:gd name="connsiteY91" fmla="*/ 8788 h 10390"/>
                  <a:gd name="connsiteX92" fmla="*/ 8557 w 10000"/>
                  <a:gd name="connsiteY92" fmla="*/ 8682 h 10390"/>
                  <a:gd name="connsiteX93" fmla="*/ 8658 w 10000"/>
                  <a:gd name="connsiteY93" fmla="*/ 8577 h 10390"/>
                  <a:gd name="connsiteX94" fmla="*/ 8742 w 10000"/>
                  <a:gd name="connsiteY94" fmla="*/ 8440 h 10390"/>
                  <a:gd name="connsiteX95" fmla="*/ 8842 w 10000"/>
                  <a:gd name="connsiteY95" fmla="*/ 8333 h 10390"/>
                  <a:gd name="connsiteX96" fmla="*/ 8926 w 10000"/>
                  <a:gd name="connsiteY96" fmla="*/ 8230 h 10390"/>
                  <a:gd name="connsiteX97" fmla="*/ 9010 w 10000"/>
                  <a:gd name="connsiteY97" fmla="*/ 8091 h 10390"/>
                  <a:gd name="connsiteX98" fmla="*/ 9094 w 10000"/>
                  <a:gd name="connsiteY98" fmla="*/ 7950 h 10390"/>
                  <a:gd name="connsiteX99" fmla="*/ 9178 w 10000"/>
                  <a:gd name="connsiteY99" fmla="*/ 7847 h 10390"/>
                  <a:gd name="connsiteX100" fmla="*/ 9245 w 10000"/>
                  <a:gd name="connsiteY100" fmla="*/ 7707 h 10390"/>
                  <a:gd name="connsiteX101" fmla="*/ 9329 w 10000"/>
                  <a:gd name="connsiteY101" fmla="*/ 7568 h 10390"/>
                  <a:gd name="connsiteX102" fmla="*/ 9396 w 10000"/>
                  <a:gd name="connsiteY102" fmla="*/ 7428 h 10390"/>
                  <a:gd name="connsiteX103" fmla="*/ 9463 w 10000"/>
                  <a:gd name="connsiteY103" fmla="*/ 7323 h 10390"/>
                  <a:gd name="connsiteX104" fmla="*/ 9530 w 10000"/>
                  <a:gd name="connsiteY104" fmla="*/ 7185 h 10390"/>
                  <a:gd name="connsiteX105" fmla="*/ 9597 w 10000"/>
                  <a:gd name="connsiteY105" fmla="*/ 7011 h 10390"/>
                  <a:gd name="connsiteX106" fmla="*/ 9664 w 10000"/>
                  <a:gd name="connsiteY106" fmla="*/ 6871 h 10390"/>
                  <a:gd name="connsiteX107" fmla="*/ 9732 w 10000"/>
                  <a:gd name="connsiteY107" fmla="*/ 6731 h 10390"/>
                  <a:gd name="connsiteX108" fmla="*/ 9782 w 10000"/>
                  <a:gd name="connsiteY108" fmla="*/ 6590 h 10390"/>
                  <a:gd name="connsiteX109" fmla="*/ 9849 w 10000"/>
                  <a:gd name="connsiteY109" fmla="*/ 6417 h 10390"/>
                  <a:gd name="connsiteX110" fmla="*/ 9899 w 10000"/>
                  <a:gd name="connsiteY110" fmla="*/ 6277 h 10390"/>
                  <a:gd name="connsiteX111" fmla="*/ 9950 w 10000"/>
                  <a:gd name="connsiteY111" fmla="*/ 6139 h 10390"/>
                  <a:gd name="connsiteX112" fmla="*/ 10000 w 10000"/>
                  <a:gd name="connsiteY112" fmla="*/ 5964 h 10390"/>
                  <a:gd name="connsiteX113" fmla="*/ 10000 w 10000"/>
                  <a:gd name="connsiteY113" fmla="*/ 5825 h 10390"/>
                  <a:gd name="connsiteX0" fmla="*/ 10000 w 10000"/>
                  <a:gd name="connsiteY0" fmla="*/ 5801 h 10366"/>
                  <a:gd name="connsiteX1" fmla="*/ 10000 w 10000"/>
                  <a:gd name="connsiteY1" fmla="*/ 853 h 10366"/>
                  <a:gd name="connsiteX2" fmla="*/ 419 w 10000"/>
                  <a:gd name="connsiteY2" fmla="*/ 680 h 10366"/>
                  <a:gd name="connsiteX3" fmla="*/ 369 w 10000"/>
                  <a:gd name="connsiteY3" fmla="*/ 853 h 10366"/>
                  <a:gd name="connsiteX4" fmla="*/ 319 w 10000"/>
                  <a:gd name="connsiteY4" fmla="*/ 992 h 10366"/>
                  <a:gd name="connsiteX5" fmla="*/ 285 w 10000"/>
                  <a:gd name="connsiteY5" fmla="*/ 1167 h 10366"/>
                  <a:gd name="connsiteX6" fmla="*/ 235 w 10000"/>
                  <a:gd name="connsiteY6" fmla="*/ 1341 h 10366"/>
                  <a:gd name="connsiteX7" fmla="*/ 201 w 10000"/>
                  <a:gd name="connsiteY7" fmla="*/ 1481 h 10366"/>
                  <a:gd name="connsiteX8" fmla="*/ 168 w 10000"/>
                  <a:gd name="connsiteY8" fmla="*/ 1654 h 10366"/>
                  <a:gd name="connsiteX9" fmla="*/ 134 w 10000"/>
                  <a:gd name="connsiteY9" fmla="*/ 1830 h 10366"/>
                  <a:gd name="connsiteX10" fmla="*/ 117 w 10000"/>
                  <a:gd name="connsiteY10" fmla="*/ 2003 h 10366"/>
                  <a:gd name="connsiteX11" fmla="*/ 84 w 10000"/>
                  <a:gd name="connsiteY11" fmla="*/ 2177 h 10366"/>
                  <a:gd name="connsiteX12" fmla="*/ 67 w 10000"/>
                  <a:gd name="connsiteY12" fmla="*/ 2353 h 10366"/>
                  <a:gd name="connsiteX13" fmla="*/ 50 w 10000"/>
                  <a:gd name="connsiteY13" fmla="*/ 2527 h 10366"/>
                  <a:gd name="connsiteX14" fmla="*/ 34 w 10000"/>
                  <a:gd name="connsiteY14" fmla="*/ 2700 h 10366"/>
                  <a:gd name="connsiteX15" fmla="*/ 17 w 10000"/>
                  <a:gd name="connsiteY15" fmla="*/ 2875 h 10366"/>
                  <a:gd name="connsiteX16" fmla="*/ 17 w 10000"/>
                  <a:gd name="connsiteY16" fmla="*/ 3050 h 10366"/>
                  <a:gd name="connsiteX17" fmla="*/ 0 w 10000"/>
                  <a:gd name="connsiteY17" fmla="*/ 3224 h 10366"/>
                  <a:gd name="connsiteX18" fmla="*/ 0 w 10000"/>
                  <a:gd name="connsiteY18" fmla="*/ 3397 h 10366"/>
                  <a:gd name="connsiteX19" fmla="*/ 0 w 10000"/>
                  <a:gd name="connsiteY19" fmla="*/ 3571 h 10366"/>
                  <a:gd name="connsiteX20" fmla="*/ 17 w 10000"/>
                  <a:gd name="connsiteY20" fmla="*/ 3745 h 10366"/>
                  <a:gd name="connsiteX21" fmla="*/ 17 w 10000"/>
                  <a:gd name="connsiteY21" fmla="*/ 3920 h 10366"/>
                  <a:gd name="connsiteX22" fmla="*/ 34 w 10000"/>
                  <a:gd name="connsiteY22" fmla="*/ 4093 h 10366"/>
                  <a:gd name="connsiteX23" fmla="*/ 50 w 10000"/>
                  <a:gd name="connsiteY23" fmla="*/ 4268 h 10366"/>
                  <a:gd name="connsiteX24" fmla="*/ 67 w 10000"/>
                  <a:gd name="connsiteY24" fmla="*/ 4443 h 10366"/>
                  <a:gd name="connsiteX25" fmla="*/ 84 w 10000"/>
                  <a:gd name="connsiteY25" fmla="*/ 4616 h 10366"/>
                  <a:gd name="connsiteX26" fmla="*/ 117 w 10000"/>
                  <a:gd name="connsiteY26" fmla="*/ 4790 h 10366"/>
                  <a:gd name="connsiteX27" fmla="*/ 134 w 10000"/>
                  <a:gd name="connsiteY27" fmla="*/ 4966 h 10366"/>
                  <a:gd name="connsiteX28" fmla="*/ 168 w 10000"/>
                  <a:gd name="connsiteY28" fmla="*/ 5140 h 10366"/>
                  <a:gd name="connsiteX29" fmla="*/ 201 w 10000"/>
                  <a:gd name="connsiteY29" fmla="*/ 5313 h 10366"/>
                  <a:gd name="connsiteX30" fmla="*/ 235 w 10000"/>
                  <a:gd name="connsiteY30" fmla="*/ 5453 h 10366"/>
                  <a:gd name="connsiteX31" fmla="*/ 285 w 10000"/>
                  <a:gd name="connsiteY31" fmla="*/ 5626 h 10366"/>
                  <a:gd name="connsiteX32" fmla="*/ 319 w 10000"/>
                  <a:gd name="connsiteY32" fmla="*/ 5801 h 10366"/>
                  <a:gd name="connsiteX33" fmla="*/ 369 w 10000"/>
                  <a:gd name="connsiteY33" fmla="*/ 5940 h 10366"/>
                  <a:gd name="connsiteX34" fmla="*/ 419 w 10000"/>
                  <a:gd name="connsiteY34" fmla="*/ 6115 h 10366"/>
                  <a:gd name="connsiteX35" fmla="*/ 470 w 10000"/>
                  <a:gd name="connsiteY35" fmla="*/ 6253 h 10366"/>
                  <a:gd name="connsiteX36" fmla="*/ 520 w 10000"/>
                  <a:gd name="connsiteY36" fmla="*/ 6393 h 10366"/>
                  <a:gd name="connsiteX37" fmla="*/ 570 w 10000"/>
                  <a:gd name="connsiteY37" fmla="*/ 6566 h 10366"/>
                  <a:gd name="connsiteX38" fmla="*/ 638 w 10000"/>
                  <a:gd name="connsiteY38" fmla="*/ 6707 h 10366"/>
                  <a:gd name="connsiteX39" fmla="*/ 688 w 10000"/>
                  <a:gd name="connsiteY39" fmla="*/ 6847 h 10366"/>
                  <a:gd name="connsiteX40" fmla="*/ 755 w 10000"/>
                  <a:gd name="connsiteY40" fmla="*/ 6987 h 10366"/>
                  <a:gd name="connsiteX41" fmla="*/ 822 w 10000"/>
                  <a:gd name="connsiteY41" fmla="*/ 7161 h 10366"/>
                  <a:gd name="connsiteX42" fmla="*/ 889 w 10000"/>
                  <a:gd name="connsiteY42" fmla="*/ 7299 h 10366"/>
                  <a:gd name="connsiteX43" fmla="*/ 956 w 10000"/>
                  <a:gd name="connsiteY43" fmla="*/ 7404 h 10366"/>
                  <a:gd name="connsiteX44" fmla="*/ 1040 w 10000"/>
                  <a:gd name="connsiteY44" fmla="*/ 7544 h 10366"/>
                  <a:gd name="connsiteX45" fmla="*/ 1107 w 10000"/>
                  <a:gd name="connsiteY45" fmla="*/ 7683 h 10366"/>
                  <a:gd name="connsiteX46" fmla="*/ 1191 w 10000"/>
                  <a:gd name="connsiteY46" fmla="*/ 7823 h 10366"/>
                  <a:gd name="connsiteX47" fmla="*/ 1275 w 10000"/>
                  <a:gd name="connsiteY47" fmla="*/ 7926 h 10366"/>
                  <a:gd name="connsiteX48" fmla="*/ 1342 w 10000"/>
                  <a:gd name="connsiteY48" fmla="*/ 8067 h 10366"/>
                  <a:gd name="connsiteX49" fmla="*/ 1443 w 10000"/>
                  <a:gd name="connsiteY49" fmla="*/ 8206 h 10366"/>
                  <a:gd name="connsiteX50" fmla="*/ 1527 w 10000"/>
                  <a:gd name="connsiteY50" fmla="*/ 8309 h 10366"/>
                  <a:gd name="connsiteX51" fmla="*/ 1611 w 10000"/>
                  <a:gd name="connsiteY51" fmla="*/ 8416 h 10366"/>
                  <a:gd name="connsiteX52" fmla="*/ 1695 w 10000"/>
                  <a:gd name="connsiteY52" fmla="*/ 8553 h 10366"/>
                  <a:gd name="connsiteX53" fmla="*/ 1795 w 10000"/>
                  <a:gd name="connsiteY53" fmla="*/ 8658 h 10366"/>
                  <a:gd name="connsiteX54" fmla="*/ 1896 w 10000"/>
                  <a:gd name="connsiteY54" fmla="*/ 8764 h 10366"/>
                  <a:gd name="connsiteX55" fmla="*/ 2081 w 10000"/>
                  <a:gd name="connsiteY55" fmla="*/ 8972 h 10366"/>
                  <a:gd name="connsiteX56" fmla="*/ 2282 w 10000"/>
                  <a:gd name="connsiteY56" fmla="*/ 9148 h 10366"/>
                  <a:gd name="connsiteX57" fmla="*/ 2500 w 10000"/>
                  <a:gd name="connsiteY57" fmla="*/ 9355 h 10366"/>
                  <a:gd name="connsiteX58" fmla="*/ 2718 w 10000"/>
                  <a:gd name="connsiteY58" fmla="*/ 9495 h 10366"/>
                  <a:gd name="connsiteX59" fmla="*/ 2936 w 10000"/>
                  <a:gd name="connsiteY59" fmla="*/ 9669 h 10366"/>
                  <a:gd name="connsiteX60" fmla="*/ 3171 w 10000"/>
                  <a:gd name="connsiteY60" fmla="*/ 9809 h 10366"/>
                  <a:gd name="connsiteX61" fmla="*/ 3406 w 10000"/>
                  <a:gd name="connsiteY61" fmla="*/ 9913 h 10366"/>
                  <a:gd name="connsiteX62" fmla="*/ 3641 w 10000"/>
                  <a:gd name="connsiteY62" fmla="*/ 10017 h 10366"/>
                  <a:gd name="connsiteX63" fmla="*/ 3893 w 10000"/>
                  <a:gd name="connsiteY63" fmla="*/ 10122 h 10366"/>
                  <a:gd name="connsiteX64" fmla="*/ 4128 w 10000"/>
                  <a:gd name="connsiteY64" fmla="*/ 10193 h 10366"/>
                  <a:gd name="connsiteX65" fmla="*/ 4262 w 10000"/>
                  <a:gd name="connsiteY65" fmla="*/ 10226 h 10366"/>
                  <a:gd name="connsiteX66" fmla="*/ 4396 w 10000"/>
                  <a:gd name="connsiteY66" fmla="*/ 10262 h 10366"/>
                  <a:gd name="connsiteX67" fmla="*/ 4513 w 10000"/>
                  <a:gd name="connsiteY67" fmla="*/ 10296 h 10366"/>
                  <a:gd name="connsiteX68" fmla="*/ 4648 w 10000"/>
                  <a:gd name="connsiteY68" fmla="*/ 10296 h 10366"/>
                  <a:gd name="connsiteX69" fmla="*/ 4782 w 10000"/>
                  <a:gd name="connsiteY69" fmla="*/ 10332 h 10366"/>
                  <a:gd name="connsiteX70" fmla="*/ 4916 w 10000"/>
                  <a:gd name="connsiteY70" fmla="*/ 10332 h 10366"/>
                  <a:gd name="connsiteX71" fmla="*/ 5050 w 10000"/>
                  <a:gd name="connsiteY71" fmla="*/ 10332 h 10366"/>
                  <a:gd name="connsiteX72" fmla="*/ 5185 w 10000"/>
                  <a:gd name="connsiteY72" fmla="*/ 10366 h 10366"/>
                  <a:gd name="connsiteX73" fmla="*/ 5319 w 10000"/>
                  <a:gd name="connsiteY73" fmla="*/ 10332 h 10366"/>
                  <a:gd name="connsiteX74" fmla="*/ 5453 w 10000"/>
                  <a:gd name="connsiteY74" fmla="*/ 10332 h 10366"/>
                  <a:gd name="connsiteX75" fmla="*/ 5570 w 10000"/>
                  <a:gd name="connsiteY75" fmla="*/ 10332 h 10366"/>
                  <a:gd name="connsiteX76" fmla="*/ 5705 w 10000"/>
                  <a:gd name="connsiteY76" fmla="*/ 10296 h 10366"/>
                  <a:gd name="connsiteX77" fmla="*/ 5839 w 10000"/>
                  <a:gd name="connsiteY77" fmla="*/ 10296 h 10366"/>
                  <a:gd name="connsiteX78" fmla="*/ 5973 w 10000"/>
                  <a:gd name="connsiteY78" fmla="*/ 10262 h 10366"/>
                  <a:gd name="connsiteX79" fmla="*/ 6091 w 10000"/>
                  <a:gd name="connsiteY79" fmla="*/ 10226 h 10366"/>
                  <a:gd name="connsiteX80" fmla="*/ 6225 w 10000"/>
                  <a:gd name="connsiteY80" fmla="*/ 10193 h 10366"/>
                  <a:gd name="connsiteX81" fmla="*/ 6477 w 10000"/>
                  <a:gd name="connsiteY81" fmla="*/ 10122 h 10366"/>
                  <a:gd name="connsiteX82" fmla="*/ 6711 w 10000"/>
                  <a:gd name="connsiteY82" fmla="*/ 10017 h 10366"/>
                  <a:gd name="connsiteX83" fmla="*/ 6963 w 10000"/>
                  <a:gd name="connsiteY83" fmla="*/ 9913 h 10366"/>
                  <a:gd name="connsiteX84" fmla="*/ 7198 w 10000"/>
                  <a:gd name="connsiteY84" fmla="*/ 9809 h 10366"/>
                  <a:gd name="connsiteX85" fmla="*/ 7416 w 10000"/>
                  <a:gd name="connsiteY85" fmla="*/ 9669 h 10366"/>
                  <a:gd name="connsiteX86" fmla="*/ 7651 w 10000"/>
                  <a:gd name="connsiteY86" fmla="*/ 9495 h 10366"/>
                  <a:gd name="connsiteX87" fmla="*/ 7852 w 10000"/>
                  <a:gd name="connsiteY87" fmla="*/ 9355 h 10366"/>
                  <a:gd name="connsiteX88" fmla="*/ 8070 w 10000"/>
                  <a:gd name="connsiteY88" fmla="*/ 9148 h 10366"/>
                  <a:gd name="connsiteX89" fmla="*/ 8272 w 10000"/>
                  <a:gd name="connsiteY89" fmla="*/ 8972 h 10366"/>
                  <a:gd name="connsiteX90" fmla="*/ 8473 w 10000"/>
                  <a:gd name="connsiteY90" fmla="*/ 8764 h 10366"/>
                  <a:gd name="connsiteX91" fmla="*/ 8557 w 10000"/>
                  <a:gd name="connsiteY91" fmla="*/ 8658 h 10366"/>
                  <a:gd name="connsiteX92" fmla="*/ 8658 w 10000"/>
                  <a:gd name="connsiteY92" fmla="*/ 8553 h 10366"/>
                  <a:gd name="connsiteX93" fmla="*/ 8742 w 10000"/>
                  <a:gd name="connsiteY93" fmla="*/ 8416 h 10366"/>
                  <a:gd name="connsiteX94" fmla="*/ 8842 w 10000"/>
                  <a:gd name="connsiteY94" fmla="*/ 8309 h 10366"/>
                  <a:gd name="connsiteX95" fmla="*/ 8926 w 10000"/>
                  <a:gd name="connsiteY95" fmla="*/ 8206 h 10366"/>
                  <a:gd name="connsiteX96" fmla="*/ 9010 w 10000"/>
                  <a:gd name="connsiteY96" fmla="*/ 8067 h 10366"/>
                  <a:gd name="connsiteX97" fmla="*/ 9094 w 10000"/>
                  <a:gd name="connsiteY97" fmla="*/ 7926 h 10366"/>
                  <a:gd name="connsiteX98" fmla="*/ 9178 w 10000"/>
                  <a:gd name="connsiteY98" fmla="*/ 7823 h 10366"/>
                  <a:gd name="connsiteX99" fmla="*/ 9245 w 10000"/>
                  <a:gd name="connsiteY99" fmla="*/ 7683 h 10366"/>
                  <a:gd name="connsiteX100" fmla="*/ 9329 w 10000"/>
                  <a:gd name="connsiteY100" fmla="*/ 7544 h 10366"/>
                  <a:gd name="connsiteX101" fmla="*/ 9396 w 10000"/>
                  <a:gd name="connsiteY101" fmla="*/ 7404 h 10366"/>
                  <a:gd name="connsiteX102" fmla="*/ 9463 w 10000"/>
                  <a:gd name="connsiteY102" fmla="*/ 7299 h 10366"/>
                  <a:gd name="connsiteX103" fmla="*/ 9530 w 10000"/>
                  <a:gd name="connsiteY103" fmla="*/ 7161 h 10366"/>
                  <a:gd name="connsiteX104" fmla="*/ 9597 w 10000"/>
                  <a:gd name="connsiteY104" fmla="*/ 6987 h 10366"/>
                  <a:gd name="connsiteX105" fmla="*/ 9664 w 10000"/>
                  <a:gd name="connsiteY105" fmla="*/ 6847 h 10366"/>
                  <a:gd name="connsiteX106" fmla="*/ 9732 w 10000"/>
                  <a:gd name="connsiteY106" fmla="*/ 6707 h 10366"/>
                  <a:gd name="connsiteX107" fmla="*/ 9782 w 10000"/>
                  <a:gd name="connsiteY107" fmla="*/ 6566 h 10366"/>
                  <a:gd name="connsiteX108" fmla="*/ 9849 w 10000"/>
                  <a:gd name="connsiteY108" fmla="*/ 6393 h 10366"/>
                  <a:gd name="connsiteX109" fmla="*/ 9899 w 10000"/>
                  <a:gd name="connsiteY109" fmla="*/ 6253 h 10366"/>
                  <a:gd name="connsiteX110" fmla="*/ 9950 w 10000"/>
                  <a:gd name="connsiteY110" fmla="*/ 6115 h 10366"/>
                  <a:gd name="connsiteX111" fmla="*/ 10000 w 10000"/>
                  <a:gd name="connsiteY111" fmla="*/ 5940 h 10366"/>
                  <a:gd name="connsiteX112" fmla="*/ 10000 w 10000"/>
                  <a:gd name="connsiteY112" fmla="*/ 5801 h 10366"/>
                  <a:gd name="connsiteX0" fmla="*/ 10000 w 10000"/>
                  <a:gd name="connsiteY0" fmla="*/ 5773 h 10338"/>
                  <a:gd name="connsiteX1" fmla="*/ 10000 w 10000"/>
                  <a:gd name="connsiteY1" fmla="*/ 825 h 10338"/>
                  <a:gd name="connsiteX2" fmla="*/ 369 w 10000"/>
                  <a:gd name="connsiteY2" fmla="*/ 825 h 10338"/>
                  <a:gd name="connsiteX3" fmla="*/ 319 w 10000"/>
                  <a:gd name="connsiteY3" fmla="*/ 964 h 10338"/>
                  <a:gd name="connsiteX4" fmla="*/ 285 w 10000"/>
                  <a:gd name="connsiteY4" fmla="*/ 1139 h 10338"/>
                  <a:gd name="connsiteX5" fmla="*/ 235 w 10000"/>
                  <a:gd name="connsiteY5" fmla="*/ 1313 h 10338"/>
                  <a:gd name="connsiteX6" fmla="*/ 201 w 10000"/>
                  <a:gd name="connsiteY6" fmla="*/ 1453 h 10338"/>
                  <a:gd name="connsiteX7" fmla="*/ 168 w 10000"/>
                  <a:gd name="connsiteY7" fmla="*/ 1626 h 10338"/>
                  <a:gd name="connsiteX8" fmla="*/ 134 w 10000"/>
                  <a:gd name="connsiteY8" fmla="*/ 1802 h 10338"/>
                  <a:gd name="connsiteX9" fmla="*/ 117 w 10000"/>
                  <a:gd name="connsiteY9" fmla="*/ 1975 h 10338"/>
                  <a:gd name="connsiteX10" fmla="*/ 84 w 10000"/>
                  <a:gd name="connsiteY10" fmla="*/ 2149 h 10338"/>
                  <a:gd name="connsiteX11" fmla="*/ 67 w 10000"/>
                  <a:gd name="connsiteY11" fmla="*/ 2325 h 10338"/>
                  <a:gd name="connsiteX12" fmla="*/ 50 w 10000"/>
                  <a:gd name="connsiteY12" fmla="*/ 2499 h 10338"/>
                  <a:gd name="connsiteX13" fmla="*/ 34 w 10000"/>
                  <a:gd name="connsiteY13" fmla="*/ 2672 h 10338"/>
                  <a:gd name="connsiteX14" fmla="*/ 17 w 10000"/>
                  <a:gd name="connsiteY14" fmla="*/ 2847 h 10338"/>
                  <a:gd name="connsiteX15" fmla="*/ 17 w 10000"/>
                  <a:gd name="connsiteY15" fmla="*/ 3022 h 10338"/>
                  <a:gd name="connsiteX16" fmla="*/ 0 w 10000"/>
                  <a:gd name="connsiteY16" fmla="*/ 3196 h 10338"/>
                  <a:gd name="connsiteX17" fmla="*/ 0 w 10000"/>
                  <a:gd name="connsiteY17" fmla="*/ 3369 h 10338"/>
                  <a:gd name="connsiteX18" fmla="*/ 0 w 10000"/>
                  <a:gd name="connsiteY18" fmla="*/ 3543 h 10338"/>
                  <a:gd name="connsiteX19" fmla="*/ 17 w 10000"/>
                  <a:gd name="connsiteY19" fmla="*/ 3717 h 10338"/>
                  <a:gd name="connsiteX20" fmla="*/ 17 w 10000"/>
                  <a:gd name="connsiteY20" fmla="*/ 3892 h 10338"/>
                  <a:gd name="connsiteX21" fmla="*/ 34 w 10000"/>
                  <a:gd name="connsiteY21" fmla="*/ 4065 h 10338"/>
                  <a:gd name="connsiteX22" fmla="*/ 50 w 10000"/>
                  <a:gd name="connsiteY22" fmla="*/ 4240 h 10338"/>
                  <a:gd name="connsiteX23" fmla="*/ 67 w 10000"/>
                  <a:gd name="connsiteY23" fmla="*/ 4415 h 10338"/>
                  <a:gd name="connsiteX24" fmla="*/ 84 w 10000"/>
                  <a:gd name="connsiteY24" fmla="*/ 4588 h 10338"/>
                  <a:gd name="connsiteX25" fmla="*/ 117 w 10000"/>
                  <a:gd name="connsiteY25" fmla="*/ 4762 h 10338"/>
                  <a:gd name="connsiteX26" fmla="*/ 134 w 10000"/>
                  <a:gd name="connsiteY26" fmla="*/ 4938 h 10338"/>
                  <a:gd name="connsiteX27" fmla="*/ 168 w 10000"/>
                  <a:gd name="connsiteY27" fmla="*/ 5112 h 10338"/>
                  <a:gd name="connsiteX28" fmla="*/ 201 w 10000"/>
                  <a:gd name="connsiteY28" fmla="*/ 5285 h 10338"/>
                  <a:gd name="connsiteX29" fmla="*/ 235 w 10000"/>
                  <a:gd name="connsiteY29" fmla="*/ 5425 h 10338"/>
                  <a:gd name="connsiteX30" fmla="*/ 285 w 10000"/>
                  <a:gd name="connsiteY30" fmla="*/ 5598 h 10338"/>
                  <a:gd name="connsiteX31" fmla="*/ 319 w 10000"/>
                  <a:gd name="connsiteY31" fmla="*/ 5773 h 10338"/>
                  <a:gd name="connsiteX32" fmla="*/ 369 w 10000"/>
                  <a:gd name="connsiteY32" fmla="*/ 5912 h 10338"/>
                  <a:gd name="connsiteX33" fmla="*/ 419 w 10000"/>
                  <a:gd name="connsiteY33" fmla="*/ 6087 h 10338"/>
                  <a:gd name="connsiteX34" fmla="*/ 470 w 10000"/>
                  <a:gd name="connsiteY34" fmla="*/ 6225 h 10338"/>
                  <a:gd name="connsiteX35" fmla="*/ 520 w 10000"/>
                  <a:gd name="connsiteY35" fmla="*/ 6365 h 10338"/>
                  <a:gd name="connsiteX36" fmla="*/ 570 w 10000"/>
                  <a:gd name="connsiteY36" fmla="*/ 6538 h 10338"/>
                  <a:gd name="connsiteX37" fmla="*/ 638 w 10000"/>
                  <a:gd name="connsiteY37" fmla="*/ 6679 h 10338"/>
                  <a:gd name="connsiteX38" fmla="*/ 688 w 10000"/>
                  <a:gd name="connsiteY38" fmla="*/ 6819 h 10338"/>
                  <a:gd name="connsiteX39" fmla="*/ 755 w 10000"/>
                  <a:gd name="connsiteY39" fmla="*/ 6959 h 10338"/>
                  <a:gd name="connsiteX40" fmla="*/ 822 w 10000"/>
                  <a:gd name="connsiteY40" fmla="*/ 7133 h 10338"/>
                  <a:gd name="connsiteX41" fmla="*/ 889 w 10000"/>
                  <a:gd name="connsiteY41" fmla="*/ 7271 h 10338"/>
                  <a:gd name="connsiteX42" fmla="*/ 956 w 10000"/>
                  <a:gd name="connsiteY42" fmla="*/ 7376 h 10338"/>
                  <a:gd name="connsiteX43" fmla="*/ 1040 w 10000"/>
                  <a:gd name="connsiteY43" fmla="*/ 7516 h 10338"/>
                  <a:gd name="connsiteX44" fmla="*/ 1107 w 10000"/>
                  <a:gd name="connsiteY44" fmla="*/ 7655 h 10338"/>
                  <a:gd name="connsiteX45" fmla="*/ 1191 w 10000"/>
                  <a:gd name="connsiteY45" fmla="*/ 7795 h 10338"/>
                  <a:gd name="connsiteX46" fmla="*/ 1275 w 10000"/>
                  <a:gd name="connsiteY46" fmla="*/ 7898 h 10338"/>
                  <a:gd name="connsiteX47" fmla="*/ 1342 w 10000"/>
                  <a:gd name="connsiteY47" fmla="*/ 8039 h 10338"/>
                  <a:gd name="connsiteX48" fmla="*/ 1443 w 10000"/>
                  <a:gd name="connsiteY48" fmla="*/ 8178 h 10338"/>
                  <a:gd name="connsiteX49" fmla="*/ 1527 w 10000"/>
                  <a:gd name="connsiteY49" fmla="*/ 8281 h 10338"/>
                  <a:gd name="connsiteX50" fmla="*/ 1611 w 10000"/>
                  <a:gd name="connsiteY50" fmla="*/ 8388 h 10338"/>
                  <a:gd name="connsiteX51" fmla="*/ 1695 w 10000"/>
                  <a:gd name="connsiteY51" fmla="*/ 8525 h 10338"/>
                  <a:gd name="connsiteX52" fmla="*/ 1795 w 10000"/>
                  <a:gd name="connsiteY52" fmla="*/ 8630 h 10338"/>
                  <a:gd name="connsiteX53" fmla="*/ 1896 w 10000"/>
                  <a:gd name="connsiteY53" fmla="*/ 8736 h 10338"/>
                  <a:gd name="connsiteX54" fmla="*/ 2081 w 10000"/>
                  <a:gd name="connsiteY54" fmla="*/ 8944 h 10338"/>
                  <a:gd name="connsiteX55" fmla="*/ 2282 w 10000"/>
                  <a:gd name="connsiteY55" fmla="*/ 9120 h 10338"/>
                  <a:gd name="connsiteX56" fmla="*/ 2500 w 10000"/>
                  <a:gd name="connsiteY56" fmla="*/ 9327 h 10338"/>
                  <a:gd name="connsiteX57" fmla="*/ 2718 w 10000"/>
                  <a:gd name="connsiteY57" fmla="*/ 9467 h 10338"/>
                  <a:gd name="connsiteX58" fmla="*/ 2936 w 10000"/>
                  <a:gd name="connsiteY58" fmla="*/ 9641 h 10338"/>
                  <a:gd name="connsiteX59" fmla="*/ 3171 w 10000"/>
                  <a:gd name="connsiteY59" fmla="*/ 9781 h 10338"/>
                  <a:gd name="connsiteX60" fmla="*/ 3406 w 10000"/>
                  <a:gd name="connsiteY60" fmla="*/ 9885 h 10338"/>
                  <a:gd name="connsiteX61" fmla="*/ 3641 w 10000"/>
                  <a:gd name="connsiteY61" fmla="*/ 9989 h 10338"/>
                  <a:gd name="connsiteX62" fmla="*/ 3893 w 10000"/>
                  <a:gd name="connsiteY62" fmla="*/ 10094 h 10338"/>
                  <a:gd name="connsiteX63" fmla="*/ 4128 w 10000"/>
                  <a:gd name="connsiteY63" fmla="*/ 10165 h 10338"/>
                  <a:gd name="connsiteX64" fmla="*/ 4262 w 10000"/>
                  <a:gd name="connsiteY64" fmla="*/ 10198 h 10338"/>
                  <a:gd name="connsiteX65" fmla="*/ 4396 w 10000"/>
                  <a:gd name="connsiteY65" fmla="*/ 10234 h 10338"/>
                  <a:gd name="connsiteX66" fmla="*/ 4513 w 10000"/>
                  <a:gd name="connsiteY66" fmla="*/ 10268 h 10338"/>
                  <a:gd name="connsiteX67" fmla="*/ 4648 w 10000"/>
                  <a:gd name="connsiteY67" fmla="*/ 10268 h 10338"/>
                  <a:gd name="connsiteX68" fmla="*/ 4782 w 10000"/>
                  <a:gd name="connsiteY68" fmla="*/ 10304 h 10338"/>
                  <a:gd name="connsiteX69" fmla="*/ 4916 w 10000"/>
                  <a:gd name="connsiteY69" fmla="*/ 10304 h 10338"/>
                  <a:gd name="connsiteX70" fmla="*/ 5050 w 10000"/>
                  <a:gd name="connsiteY70" fmla="*/ 10304 h 10338"/>
                  <a:gd name="connsiteX71" fmla="*/ 5185 w 10000"/>
                  <a:gd name="connsiteY71" fmla="*/ 10338 h 10338"/>
                  <a:gd name="connsiteX72" fmla="*/ 5319 w 10000"/>
                  <a:gd name="connsiteY72" fmla="*/ 10304 h 10338"/>
                  <a:gd name="connsiteX73" fmla="*/ 5453 w 10000"/>
                  <a:gd name="connsiteY73" fmla="*/ 10304 h 10338"/>
                  <a:gd name="connsiteX74" fmla="*/ 5570 w 10000"/>
                  <a:gd name="connsiteY74" fmla="*/ 10304 h 10338"/>
                  <a:gd name="connsiteX75" fmla="*/ 5705 w 10000"/>
                  <a:gd name="connsiteY75" fmla="*/ 10268 h 10338"/>
                  <a:gd name="connsiteX76" fmla="*/ 5839 w 10000"/>
                  <a:gd name="connsiteY76" fmla="*/ 10268 h 10338"/>
                  <a:gd name="connsiteX77" fmla="*/ 5973 w 10000"/>
                  <a:gd name="connsiteY77" fmla="*/ 10234 h 10338"/>
                  <a:gd name="connsiteX78" fmla="*/ 6091 w 10000"/>
                  <a:gd name="connsiteY78" fmla="*/ 10198 h 10338"/>
                  <a:gd name="connsiteX79" fmla="*/ 6225 w 10000"/>
                  <a:gd name="connsiteY79" fmla="*/ 10165 h 10338"/>
                  <a:gd name="connsiteX80" fmla="*/ 6477 w 10000"/>
                  <a:gd name="connsiteY80" fmla="*/ 10094 h 10338"/>
                  <a:gd name="connsiteX81" fmla="*/ 6711 w 10000"/>
                  <a:gd name="connsiteY81" fmla="*/ 9989 h 10338"/>
                  <a:gd name="connsiteX82" fmla="*/ 6963 w 10000"/>
                  <a:gd name="connsiteY82" fmla="*/ 9885 h 10338"/>
                  <a:gd name="connsiteX83" fmla="*/ 7198 w 10000"/>
                  <a:gd name="connsiteY83" fmla="*/ 9781 h 10338"/>
                  <a:gd name="connsiteX84" fmla="*/ 7416 w 10000"/>
                  <a:gd name="connsiteY84" fmla="*/ 9641 h 10338"/>
                  <a:gd name="connsiteX85" fmla="*/ 7651 w 10000"/>
                  <a:gd name="connsiteY85" fmla="*/ 9467 h 10338"/>
                  <a:gd name="connsiteX86" fmla="*/ 7852 w 10000"/>
                  <a:gd name="connsiteY86" fmla="*/ 9327 h 10338"/>
                  <a:gd name="connsiteX87" fmla="*/ 8070 w 10000"/>
                  <a:gd name="connsiteY87" fmla="*/ 9120 h 10338"/>
                  <a:gd name="connsiteX88" fmla="*/ 8272 w 10000"/>
                  <a:gd name="connsiteY88" fmla="*/ 8944 h 10338"/>
                  <a:gd name="connsiteX89" fmla="*/ 8473 w 10000"/>
                  <a:gd name="connsiteY89" fmla="*/ 8736 h 10338"/>
                  <a:gd name="connsiteX90" fmla="*/ 8557 w 10000"/>
                  <a:gd name="connsiteY90" fmla="*/ 8630 h 10338"/>
                  <a:gd name="connsiteX91" fmla="*/ 8658 w 10000"/>
                  <a:gd name="connsiteY91" fmla="*/ 8525 h 10338"/>
                  <a:gd name="connsiteX92" fmla="*/ 8742 w 10000"/>
                  <a:gd name="connsiteY92" fmla="*/ 8388 h 10338"/>
                  <a:gd name="connsiteX93" fmla="*/ 8842 w 10000"/>
                  <a:gd name="connsiteY93" fmla="*/ 8281 h 10338"/>
                  <a:gd name="connsiteX94" fmla="*/ 8926 w 10000"/>
                  <a:gd name="connsiteY94" fmla="*/ 8178 h 10338"/>
                  <a:gd name="connsiteX95" fmla="*/ 9010 w 10000"/>
                  <a:gd name="connsiteY95" fmla="*/ 8039 h 10338"/>
                  <a:gd name="connsiteX96" fmla="*/ 9094 w 10000"/>
                  <a:gd name="connsiteY96" fmla="*/ 7898 h 10338"/>
                  <a:gd name="connsiteX97" fmla="*/ 9178 w 10000"/>
                  <a:gd name="connsiteY97" fmla="*/ 7795 h 10338"/>
                  <a:gd name="connsiteX98" fmla="*/ 9245 w 10000"/>
                  <a:gd name="connsiteY98" fmla="*/ 7655 h 10338"/>
                  <a:gd name="connsiteX99" fmla="*/ 9329 w 10000"/>
                  <a:gd name="connsiteY99" fmla="*/ 7516 h 10338"/>
                  <a:gd name="connsiteX100" fmla="*/ 9396 w 10000"/>
                  <a:gd name="connsiteY100" fmla="*/ 7376 h 10338"/>
                  <a:gd name="connsiteX101" fmla="*/ 9463 w 10000"/>
                  <a:gd name="connsiteY101" fmla="*/ 7271 h 10338"/>
                  <a:gd name="connsiteX102" fmla="*/ 9530 w 10000"/>
                  <a:gd name="connsiteY102" fmla="*/ 7133 h 10338"/>
                  <a:gd name="connsiteX103" fmla="*/ 9597 w 10000"/>
                  <a:gd name="connsiteY103" fmla="*/ 6959 h 10338"/>
                  <a:gd name="connsiteX104" fmla="*/ 9664 w 10000"/>
                  <a:gd name="connsiteY104" fmla="*/ 6819 h 10338"/>
                  <a:gd name="connsiteX105" fmla="*/ 9732 w 10000"/>
                  <a:gd name="connsiteY105" fmla="*/ 6679 h 10338"/>
                  <a:gd name="connsiteX106" fmla="*/ 9782 w 10000"/>
                  <a:gd name="connsiteY106" fmla="*/ 6538 h 10338"/>
                  <a:gd name="connsiteX107" fmla="*/ 9849 w 10000"/>
                  <a:gd name="connsiteY107" fmla="*/ 6365 h 10338"/>
                  <a:gd name="connsiteX108" fmla="*/ 9899 w 10000"/>
                  <a:gd name="connsiteY108" fmla="*/ 6225 h 10338"/>
                  <a:gd name="connsiteX109" fmla="*/ 9950 w 10000"/>
                  <a:gd name="connsiteY109" fmla="*/ 6087 h 10338"/>
                  <a:gd name="connsiteX110" fmla="*/ 10000 w 10000"/>
                  <a:gd name="connsiteY110" fmla="*/ 5912 h 10338"/>
                  <a:gd name="connsiteX111" fmla="*/ 10000 w 10000"/>
                  <a:gd name="connsiteY111" fmla="*/ 5773 h 10338"/>
                  <a:gd name="connsiteX0" fmla="*/ 10000 w 10000"/>
                  <a:gd name="connsiteY0" fmla="*/ 5773 h 10338"/>
                  <a:gd name="connsiteX1" fmla="*/ 10000 w 10000"/>
                  <a:gd name="connsiteY1" fmla="*/ 825 h 10338"/>
                  <a:gd name="connsiteX2" fmla="*/ 369 w 10000"/>
                  <a:gd name="connsiteY2" fmla="*/ 825 h 10338"/>
                  <a:gd name="connsiteX3" fmla="*/ 319 w 10000"/>
                  <a:gd name="connsiteY3" fmla="*/ 964 h 10338"/>
                  <a:gd name="connsiteX4" fmla="*/ 285 w 10000"/>
                  <a:gd name="connsiteY4" fmla="*/ 1139 h 10338"/>
                  <a:gd name="connsiteX5" fmla="*/ 235 w 10000"/>
                  <a:gd name="connsiteY5" fmla="*/ 1313 h 10338"/>
                  <a:gd name="connsiteX6" fmla="*/ 201 w 10000"/>
                  <a:gd name="connsiteY6" fmla="*/ 1453 h 10338"/>
                  <a:gd name="connsiteX7" fmla="*/ 168 w 10000"/>
                  <a:gd name="connsiteY7" fmla="*/ 1626 h 10338"/>
                  <a:gd name="connsiteX8" fmla="*/ 134 w 10000"/>
                  <a:gd name="connsiteY8" fmla="*/ 1802 h 10338"/>
                  <a:gd name="connsiteX9" fmla="*/ 117 w 10000"/>
                  <a:gd name="connsiteY9" fmla="*/ 1975 h 10338"/>
                  <a:gd name="connsiteX10" fmla="*/ 84 w 10000"/>
                  <a:gd name="connsiteY10" fmla="*/ 2149 h 10338"/>
                  <a:gd name="connsiteX11" fmla="*/ 67 w 10000"/>
                  <a:gd name="connsiteY11" fmla="*/ 2325 h 10338"/>
                  <a:gd name="connsiteX12" fmla="*/ 50 w 10000"/>
                  <a:gd name="connsiteY12" fmla="*/ 2499 h 10338"/>
                  <a:gd name="connsiteX13" fmla="*/ 34 w 10000"/>
                  <a:gd name="connsiteY13" fmla="*/ 2672 h 10338"/>
                  <a:gd name="connsiteX14" fmla="*/ 17 w 10000"/>
                  <a:gd name="connsiteY14" fmla="*/ 2847 h 10338"/>
                  <a:gd name="connsiteX15" fmla="*/ 17 w 10000"/>
                  <a:gd name="connsiteY15" fmla="*/ 3022 h 10338"/>
                  <a:gd name="connsiteX16" fmla="*/ 0 w 10000"/>
                  <a:gd name="connsiteY16" fmla="*/ 3196 h 10338"/>
                  <a:gd name="connsiteX17" fmla="*/ 0 w 10000"/>
                  <a:gd name="connsiteY17" fmla="*/ 3369 h 10338"/>
                  <a:gd name="connsiteX18" fmla="*/ 0 w 10000"/>
                  <a:gd name="connsiteY18" fmla="*/ 3543 h 10338"/>
                  <a:gd name="connsiteX19" fmla="*/ 17 w 10000"/>
                  <a:gd name="connsiteY19" fmla="*/ 3717 h 10338"/>
                  <a:gd name="connsiteX20" fmla="*/ 17 w 10000"/>
                  <a:gd name="connsiteY20" fmla="*/ 3892 h 10338"/>
                  <a:gd name="connsiteX21" fmla="*/ 34 w 10000"/>
                  <a:gd name="connsiteY21" fmla="*/ 4065 h 10338"/>
                  <a:gd name="connsiteX22" fmla="*/ 50 w 10000"/>
                  <a:gd name="connsiteY22" fmla="*/ 4240 h 10338"/>
                  <a:gd name="connsiteX23" fmla="*/ 67 w 10000"/>
                  <a:gd name="connsiteY23" fmla="*/ 4415 h 10338"/>
                  <a:gd name="connsiteX24" fmla="*/ 84 w 10000"/>
                  <a:gd name="connsiteY24" fmla="*/ 4588 h 10338"/>
                  <a:gd name="connsiteX25" fmla="*/ 117 w 10000"/>
                  <a:gd name="connsiteY25" fmla="*/ 4762 h 10338"/>
                  <a:gd name="connsiteX26" fmla="*/ 134 w 10000"/>
                  <a:gd name="connsiteY26" fmla="*/ 4938 h 10338"/>
                  <a:gd name="connsiteX27" fmla="*/ 168 w 10000"/>
                  <a:gd name="connsiteY27" fmla="*/ 5112 h 10338"/>
                  <a:gd name="connsiteX28" fmla="*/ 201 w 10000"/>
                  <a:gd name="connsiteY28" fmla="*/ 5285 h 10338"/>
                  <a:gd name="connsiteX29" fmla="*/ 235 w 10000"/>
                  <a:gd name="connsiteY29" fmla="*/ 5425 h 10338"/>
                  <a:gd name="connsiteX30" fmla="*/ 285 w 10000"/>
                  <a:gd name="connsiteY30" fmla="*/ 5598 h 10338"/>
                  <a:gd name="connsiteX31" fmla="*/ 319 w 10000"/>
                  <a:gd name="connsiteY31" fmla="*/ 5773 h 10338"/>
                  <a:gd name="connsiteX32" fmla="*/ 369 w 10000"/>
                  <a:gd name="connsiteY32" fmla="*/ 5912 h 10338"/>
                  <a:gd name="connsiteX33" fmla="*/ 419 w 10000"/>
                  <a:gd name="connsiteY33" fmla="*/ 6087 h 10338"/>
                  <a:gd name="connsiteX34" fmla="*/ 470 w 10000"/>
                  <a:gd name="connsiteY34" fmla="*/ 6225 h 10338"/>
                  <a:gd name="connsiteX35" fmla="*/ 520 w 10000"/>
                  <a:gd name="connsiteY35" fmla="*/ 6365 h 10338"/>
                  <a:gd name="connsiteX36" fmla="*/ 570 w 10000"/>
                  <a:gd name="connsiteY36" fmla="*/ 6538 h 10338"/>
                  <a:gd name="connsiteX37" fmla="*/ 638 w 10000"/>
                  <a:gd name="connsiteY37" fmla="*/ 6679 h 10338"/>
                  <a:gd name="connsiteX38" fmla="*/ 688 w 10000"/>
                  <a:gd name="connsiteY38" fmla="*/ 6819 h 10338"/>
                  <a:gd name="connsiteX39" fmla="*/ 755 w 10000"/>
                  <a:gd name="connsiteY39" fmla="*/ 6959 h 10338"/>
                  <a:gd name="connsiteX40" fmla="*/ 822 w 10000"/>
                  <a:gd name="connsiteY40" fmla="*/ 7133 h 10338"/>
                  <a:gd name="connsiteX41" fmla="*/ 889 w 10000"/>
                  <a:gd name="connsiteY41" fmla="*/ 7271 h 10338"/>
                  <a:gd name="connsiteX42" fmla="*/ 956 w 10000"/>
                  <a:gd name="connsiteY42" fmla="*/ 7376 h 10338"/>
                  <a:gd name="connsiteX43" fmla="*/ 1040 w 10000"/>
                  <a:gd name="connsiteY43" fmla="*/ 7516 h 10338"/>
                  <a:gd name="connsiteX44" fmla="*/ 1107 w 10000"/>
                  <a:gd name="connsiteY44" fmla="*/ 7655 h 10338"/>
                  <a:gd name="connsiteX45" fmla="*/ 1191 w 10000"/>
                  <a:gd name="connsiteY45" fmla="*/ 7795 h 10338"/>
                  <a:gd name="connsiteX46" fmla="*/ 1275 w 10000"/>
                  <a:gd name="connsiteY46" fmla="*/ 7898 h 10338"/>
                  <a:gd name="connsiteX47" fmla="*/ 1342 w 10000"/>
                  <a:gd name="connsiteY47" fmla="*/ 8039 h 10338"/>
                  <a:gd name="connsiteX48" fmla="*/ 1443 w 10000"/>
                  <a:gd name="connsiteY48" fmla="*/ 8178 h 10338"/>
                  <a:gd name="connsiteX49" fmla="*/ 1527 w 10000"/>
                  <a:gd name="connsiteY49" fmla="*/ 8281 h 10338"/>
                  <a:gd name="connsiteX50" fmla="*/ 1611 w 10000"/>
                  <a:gd name="connsiteY50" fmla="*/ 8388 h 10338"/>
                  <a:gd name="connsiteX51" fmla="*/ 1695 w 10000"/>
                  <a:gd name="connsiteY51" fmla="*/ 8525 h 10338"/>
                  <a:gd name="connsiteX52" fmla="*/ 1795 w 10000"/>
                  <a:gd name="connsiteY52" fmla="*/ 8630 h 10338"/>
                  <a:gd name="connsiteX53" fmla="*/ 1896 w 10000"/>
                  <a:gd name="connsiteY53" fmla="*/ 8736 h 10338"/>
                  <a:gd name="connsiteX54" fmla="*/ 2081 w 10000"/>
                  <a:gd name="connsiteY54" fmla="*/ 8944 h 10338"/>
                  <a:gd name="connsiteX55" fmla="*/ 2282 w 10000"/>
                  <a:gd name="connsiteY55" fmla="*/ 9120 h 10338"/>
                  <a:gd name="connsiteX56" fmla="*/ 2500 w 10000"/>
                  <a:gd name="connsiteY56" fmla="*/ 9327 h 10338"/>
                  <a:gd name="connsiteX57" fmla="*/ 2718 w 10000"/>
                  <a:gd name="connsiteY57" fmla="*/ 9467 h 10338"/>
                  <a:gd name="connsiteX58" fmla="*/ 2936 w 10000"/>
                  <a:gd name="connsiteY58" fmla="*/ 9641 h 10338"/>
                  <a:gd name="connsiteX59" fmla="*/ 3171 w 10000"/>
                  <a:gd name="connsiteY59" fmla="*/ 9781 h 10338"/>
                  <a:gd name="connsiteX60" fmla="*/ 3406 w 10000"/>
                  <a:gd name="connsiteY60" fmla="*/ 9885 h 10338"/>
                  <a:gd name="connsiteX61" fmla="*/ 3641 w 10000"/>
                  <a:gd name="connsiteY61" fmla="*/ 9989 h 10338"/>
                  <a:gd name="connsiteX62" fmla="*/ 3893 w 10000"/>
                  <a:gd name="connsiteY62" fmla="*/ 10094 h 10338"/>
                  <a:gd name="connsiteX63" fmla="*/ 4128 w 10000"/>
                  <a:gd name="connsiteY63" fmla="*/ 10165 h 10338"/>
                  <a:gd name="connsiteX64" fmla="*/ 4262 w 10000"/>
                  <a:gd name="connsiteY64" fmla="*/ 10198 h 10338"/>
                  <a:gd name="connsiteX65" fmla="*/ 4396 w 10000"/>
                  <a:gd name="connsiteY65" fmla="*/ 10234 h 10338"/>
                  <a:gd name="connsiteX66" fmla="*/ 4513 w 10000"/>
                  <a:gd name="connsiteY66" fmla="*/ 10268 h 10338"/>
                  <a:gd name="connsiteX67" fmla="*/ 4648 w 10000"/>
                  <a:gd name="connsiteY67" fmla="*/ 10268 h 10338"/>
                  <a:gd name="connsiteX68" fmla="*/ 4782 w 10000"/>
                  <a:gd name="connsiteY68" fmla="*/ 10304 h 10338"/>
                  <a:gd name="connsiteX69" fmla="*/ 4916 w 10000"/>
                  <a:gd name="connsiteY69" fmla="*/ 10304 h 10338"/>
                  <a:gd name="connsiteX70" fmla="*/ 5050 w 10000"/>
                  <a:gd name="connsiteY70" fmla="*/ 10304 h 10338"/>
                  <a:gd name="connsiteX71" fmla="*/ 5185 w 10000"/>
                  <a:gd name="connsiteY71" fmla="*/ 10338 h 10338"/>
                  <a:gd name="connsiteX72" fmla="*/ 5319 w 10000"/>
                  <a:gd name="connsiteY72" fmla="*/ 10304 h 10338"/>
                  <a:gd name="connsiteX73" fmla="*/ 5453 w 10000"/>
                  <a:gd name="connsiteY73" fmla="*/ 10304 h 10338"/>
                  <a:gd name="connsiteX74" fmla="*/ 5570 w 10000"/>
                  <a:gd name="connsiteY74" fmla="*/ 10304 h 10338"/>
                  <a:gd name="connsiteX75" fmla="*/ 5705 w 10000"/>
                  <a:gd name="connsiteY75" fmla="*/ 10268 h 10338"/>
                  <a:gd name="connsiteX76" fmla="*/ 5839 w 10000"/>
                  <a:gd name="connsiteY76" fmla="*/ 10268 h 10338"/>
                  <a:gd name="connsiteX77" fmla="*/ 5973 w 10000"/>
                  <a:gd name="connsiteY77" fmla="*/ 10234 h 10338"/>
                  <a:gd name="connsiteX78" fmla="*/ 6091 w 10000"/>
                  <a:gd name="connsiteY78" fmla="*/ 10198 h 10338"/>
                  <a:gd name="connsiteX79" fmla="*/ 6225 w 10000"/>
                  <a:gd name="connsiteY79" fmla="*/ 10165 h 10338"/>
                  <a:gd name="connsiteX80" fmla="*/ 6477 w 10000"/>
                  <a:gd name="connsiteY80" fmla="*/ 10094 h 10338"/>
                  <a:gd name="connsiteX81" fmla="*/ 6711 w 10000"/>
                  <a:gd name="connsiteY81" fmla="*/ 9989 h 10338"/>
                  <a:gd name="connsiteX82" fmla="*/ 6963 w 10000"/>
                  <a:gd name="connsiteY82" fmla="*/ 9885 h 10338"/>
                  <a:gd name="connsiteX83" fmla="*/ 7198 w 10000"/>
                  <a:gd name="connsiteY83" fmla="*/ 9781 h 10338"/>
                  <a:gd name="connsiteX84" fmla="*/ 7416 w 10000"/>
                  <a:gd name="connsiteY84" fmla="*/ 9641 h 10338"/>
                  <a:gd name="connsiteX85" fmla="*/ 7651 w 10000"/>
                  <a:gd name="connsiteY85" fmla="*/ 9467 h 10338"/>
                  <a:gd name="connsiteX86" fmla="*/ 7852 w 10000"/>
                  <a:gd name="connsiteY86" fmla="*/ 9327 h 10338"/>
                  <a:gd name="connsiteX87" fmla="*/ 8070 w 10000"/>
                  <a:gd name="connsiteY87" fmla="*/ 9120 h 10338"/>
                  <a:gd name="connsiteX88" fmla="*/ 8272 w 10000"/>
                  <a:gd name="connsiteY88" fmla="*/ 8944 h 10338"/>
                  <a:gd name="connsiteX89" fmla="*/ 8473 w 10000"/>
                  <a:gd name="connsiteY89" fmla="*/ 8736 h 10338"/>
                  <a:gd name="connsiteX90" fmla="*/ 8557 w 10000"/>
                  <a:gd name="connsiteY90" fmla="*/ 8630 h 10338"/>
                  <a:gd name="connsiteX91" fmla="*/ 8658 w 10000"/>
                  <a:gd name="connsiteY91" fmla="*/ 8525 h 10338"/>
                  <a:gd name="connsiteX92" fmla="*/ 8742 w 10000"/>
                  <a:gd name="connsiteY92" fmla="*/ 8388 h 10338"/>
                  <a:gd name="connsiteX93" fmla="*/ 8842 w 10000"/>
                  <a:gd name="connsiteY93" fmla="*/ 8281 h 10338"/>
                  <a:gd name="connsiteX94" fmla="*/ 8926 w 10000"/>
                  <a:gd name="connsiteY94" fmla="*/ 8178 h 10338"/>
                  <a:gd name="connsiteX95" fmla="*/ 9010 w 10000"/>
                  <a:gd name="connsiteY95" fmla="*/ 8039 h 10338"/>
                  <a:gd name="connsiteX96" fmla="*/ 9094 w 10000"/>
                  <a:gd name="connsiteY96" fmla="*/ 7898 h 10338"/>
                  <a:gd name="connsiteX97" fmla="*/ 9178 w 10000"/>
                  <a:gd name="connsiteY97" fmla="*/ 7795 h 10338"/>
                  <a:gd name="connsiteX98" fmla="*/ 9245 w 10000"/>
                  <a:gd name="connsiteY98" fmla="*/ 7655 h 10338"/>
                  <a:gd name="connsiteX99" fmla="*/ 9329 w 10000"/>
                  <a:gd name="connsiteY99" fmla="*/ 7516 h 10338"/>
                  <a:gd name="connsiteX100" fmla="*/ 9396 w 10000"/>
                  <a:gd name="connsiteY100" fmla="*/ 7376 h 10338"/>
                  <a:gd name="connsiteX101" fmla="*/ 9463 w 10000"/>
                  <a:gd name="connsiteY101" fmla="*/ 7271 h 10338"/>
                  <a:gd name="connsiteX102" fmla="*/ 9530 w 10000"/>
                  <a:gd name="connsiteY102" fmla="*/ 7133 h 10338"/>
                  <a:gd name="connsiteX103" fmla="*/ 9597 w 10000"/>
                  <a:gd name="connsiteY103" fmla="*/ 6959 h 10338"/>
                  <a:gd name="connsiteX104" fmla="*/ 9664 w 10000"/>
                  <a:gd name="connsiteY104" fmla="*/ 6819 h 10338"/>
                  <a:gd name="connsiteX105" fmla="*/ 9732 w 10000"/>
                  <a:gd name="connsiteY105" fmla="*/ 6679 h 10338"/>
                  <a:gd name="connsiteX106" fmla="*/ 9782 w 10000"/>
                  <a:gd name="connsiteY106" fmla="*/ 6538 h 10338"/>
                  <a:gd name="connsiteX107" fmla="*/ 9849 w 10000"/>
                  <a:gd name="connsiteY107" fmla="*/ 6365 h 10338"/>
                  <a:gd name="connsiteX108" fmla="*/ 9899 w 10000"/>
                  <a:gd name="connsiteY108" fmla="*/ 6225 h 10338"/>
                  <a:gd name="connsiteX109" fmla="*/ 9950 w 10000"/>
                  <a:gd name="connsiteY109" fmla="*/ 6087 h 10338"/>
                  <a:gd name="connsiteX110" fmla="*/ 10000 w 10000"/>
                  <a:gd name="connsiteY110" fmla="*/ 5912 h 10338"/>
                  <a:gd name="connsiteX111" fmla="*/ 10000 w 10000"/>
                  <a:gd name="connsiteY111" fmla="*/ 5773 h 10338"/>
                  <a:gd name="connsiteX0" fmla="*/ 10000 w 10000"/>
                  <a:gd name="connsiteY0" fmla="*/ 4971 h 9536"/>
                  <a:gd name="connsiteX1" fmla="*/ 10000 w 10000"/>
                  <a:gd name="connsiteY1" fmla="*/ 23 h 9536"/>
                  <a:gd name="connsiteX2" fmla="*/ 369 w 10000"/>
                  <a:gd name="connsiteY2" fmla="*/ 23 h 9536"/>
                  <a:gd name="connsiteX3" fmla="*/ 319 w 10000"/>
                  <a:gd name="connsiteY3" fmla="*/ 162 h 9536"/>
                  <a:gd name="connsiteX4" fmla="*/ 285 w 10000"/>
                  <a:gd name="connsiteY4" fmla="*/ 337 h 9536"/>
                  <a:gd name="connsiteX5" fmla="*/ 235 w 10000"/>
                  <a:gd name="connsiteY5" fmla="*/ 511 h 9536"/>
                  <a:gd name="connsiteX6" fmla="*/ 201 w 10000"/>
                  <a:gd name="connsiteY6" fmla="*/ 651 h 9536"/>
                  <a:gd name="connsiteX7" fmla="*/ 168 w 10000"/>
                  <a:gd name="connsiteY7" fmla="*/ 824 h 9536"/>
                  <a:gd name="connsiteX8" fmla="*/ 134 w 10000"/>
                  <a:gd name="connsiteY8" fmla="*/ 1000 h 9536"/>
                  <a:gd name="connsiteX9" fmla="*/ 117 w 10000"/>
                  <a:gd name="connsiteY9" fmla="*/ 1173 h 9536"/>
                  <a:gd name="connsiteX10" fmla="*/ 84 w 10000"/>
                  <a:gd name="connsiteY10" fmla="*/ 1347 h 9536"/>
                  <a:gd name="connsiteX11" fmla="*/ 67 w 10000"/>
                  <a:gd name="connsiteY11" fmla="*/ 1523 h 9536"/>
                  <a:gd name="connsiteX12" fmla="*/ 50 w 10000"/>
                  <a:gd name="connsiteY12" fmla="*/ 1697 h 9536"/>
                  <a:gd name="connsiteX13" fmla="*/ 34 w 10000"/>
                  <a:gd name="connsiteY13" fmla="*/ 1870 h 9536"/>
                  <a:gd name="connsiteX14" fmla="*/ 17 w 10000"/>
                  <a:gd name="connsiteY14" fmla="*/ 2045 h 9536"/>
                  <a:gd name="connsiteX15" fmla="*/ 17 w 10000"/>
                  <a:gd name="connsiteY15" fmla="*/ 2220 h 9536"/>
                  <a:gd name="connsiteX16" fmla="*/ 0 w 10000"/>
                  <a:gd name="connsiteY16" fmla="*/ 2394 h 9536"/>
                  <a:gd name="connsiteX17" fmla="*/ 0 w 10000"/>
                  <a:gd name="connsiteY17" fmla="*/ 2567 h 9536"/>
                  <a:gd name="connsiteX18" fmla="*/ 0 w 10000"/>
                  <a:gd name="connsiteY18" fmla="*/ 2741 h 9536"/>
                  <a:gd name="connsiteX19" fmla="*/ 17 w 10000"/>
                  <a:gd name="connsiteY19" fmla="*/ 2915 h 9536"/>
                  <a:gd name="connsiteX20" fmla="*/ 17 w 10000"/>
                  <a:gd name="connsiteY20" fmla="*/ 3090 h 9536"/>
                  <a:gd name="connsiteX21" fmla="*/ 34 w 10000"/>
                  <a:gd name="connsiteY21" fmla="*/ 3263 h 9536"/>
                  <a:gd name="connsiteX22" fmla="*/ 50 w 10000"/>
                  <a:gd name="connsiteY22" fmla="*/ 3438 h 9536"/>
                  <a:gd name="connsiteX23" fmla="*/ 67 w 10000"/>
                  <a:gd name="connsiteY23" fmla="*/ 3613 h 9536"/>
                  <a:gd name="connsiteX24" fmla="*/ 84 w 10000"/>
                  <a:gd name="connsiteY24" fmla="*/ 3786 h 9536"/>
                  <a:gd name="connsiteX25" fmla="*/ 117 w 10000"/>
                  <a:gd name="connsiteY25" fmla="*/ 3960 h 9536"/>
                  <a:gd name="connsiteX26" fmla="*/ 134 w 10000"/>
                  <a:gd name="connsiteY26" fmla="*/ 4136 h 9536"/>
                  <a:gd name="connsiteX27" fmla="*/ 168 w 10000"/>
                  <a:gd name="connsiteY27" fmla="*/ 4310 h 9536"/>
                  <a:gd name="connsiteX28" fmla="*/ 201 w 10000"/>
                  <a:gd name="connsiteY28" fmla="*/ 4483 h 9536"/>
                  <a:gd name="connsiteX29" fmla="*/ 235 w 10000"/>
                  <a:gd name="connsiteY29" fmla="*/ 4623 h 9536"/>
                  <a:gd name="connsiteX30" fmla="*/ 285 w 10000"/>
                  <a:gd name="connsiteY30" fmla="*/ 4796 h 9536"/>
                  <a:gd name="connsiteX31" fmla="*/ 319 w 10000"/>
                  <a:gd name="connsiteY31" fmla="*/ 4971 h 9536"/>
                  <a:gd name="connsiteX32" fmla="*/ 369 w 10000"/>
                  <a:gd name="connsiteY32" fmla="*/ 5110 h 9536"/>
                  <a:gd name="connsiteX33" fmla="*/ 419 w 10000"/>
                  <a:gd name="connsiteY33" fmla="*/ 5285 h 9536"/>
                  <a:gd name="connsiteX34" fmla="*/ 470 w 10000"/>
                  <a:gd name="connsiteY34" fmla="*/ 5423 h 9536"/>
                  <a:gd name="connsiteX35" fmla="*/ 520 w 10000"/>
                  <a:gd name="connsiteY35" fmla="*/ 5563 h 9536"/>
                  <a:gd name="connsiteX36" fmla="*/ 570 w 10000"/>
                  <a:gd name="connsiteY36" fmla="*/ 5736 h 9536"/>
                  <a:gd name="connsiteX37" fmla="*/ 638 w 10000"/>
                  <a:gd name="connsiteY37" fmla="*/ 5877 h 9536"/>
                  <a:gd name="connsiteX38" fmla="*/ 688 w 10000"/>
                  <a:gd name="connsiteY38" fmla="*/ 6017 h 9536"/>
                  <a:gd name="connsiteX39" fmla="*/ 755 w 10000"/>
                  <a:gd name="connsiteY39" fmla="*/ 6157 h 9536"/>
                  <a:gd name="connsiteX40" fmla="*/ 822 w 10000"/>
                  <a:gd name="connsiteY40" fmla="*/ 6331 h 9536"/>
                  <a:gd name="connsiteX41" fmla="*/ 889 w 10000"/>
                  <a:gd name="connsiteY41" fmla="*/ 6469 h 9536"/>
                  <a:gd name="connsiteX42" fmla="*/ 956 w 10000"/>
                  <a:gd name="connsiteY42" fmla="*/ 6574 h 9536"/>
                  <a:gd name="connsiteX43" fmla="*/ 1040 w 10000"/>
                  <a:gd name="connsiteY43" fmla="*/ 6714 h 9536"/>
                  <a:gd name="connsiteX44" fmla="*/ 1107 w 10000"/>
                  <a:gd name="connsiteY44" fmla="*/ 6853 h 9536"/>
                  <a:gd name="connsiteX45" fmla="*/ 1191 w 10000"/>
                  <a:gd name="connsiteY45" fmla="*/ 6993 h 9536"/>
                  <a:gd name="connsiteX46" fmla="*/ 1275 w 10000"/>
                  <a:gd name="connsiteY46" fmla="*/ 7096 h 9536"/>
                  <a:gd name="connsiteX47" fmla="*/ 1342 w 10000"/>
                  <a:gd name="connsiteY47" fmla="*/ 7237 h 9536"/>
                  <a:gd name="connsiteX48" fmla="*/ 1443 w 10000"/>
                  <a:gd name="connsiteY48" fmla="*/ 7376 h 9536"/>
                  <a:gd name="connsiteX49" fmla="*/ 1527 w 10000"/>
                  <a:gd name="connsiteY49" fmla="*/ 7479 h 9536"/>
                  <a:gd name="connsiteX50" fmla="*/ 1611 w 10000"/>
                  <a:gd name="connsiteY50" fmla="*/ 7586 h 9536"/>
                  <a:gd name="connsiteX51" fmla="*/ 1695 w 10000"/>
                  <a:gd name="connsiteY51" fmla="*/ 7723 h 9536"/>
                  <a:gd name="connsiteX52" fmla="*/ 1795 w 10000"/>
                  <a:gd name="connsiteY52" fmla="*/ 7828 h 9536"/>
                  <a:gd name="connsiteX53" fmla="*/ 1896 w 10000"/>
                  <a:gd name="connsiteY53" fmla="*/ 7934 h 9536"/>
                  <a:gd name="connsiteX54" fmla="*/ 2081 w 10000"/>
                  <a:gd name="connsiteY54" fmla="*/ 8142 h 9536"/>
                  <a:gd name="connsiteX55" fmla="*/ 2282 w 10000"/>
                  <a:gd name="connsiteY55" fmla="*/ 8318 h 9536"/>
                  <a:gd name="connsiteX56" fmla="*/ 2500 w 10000"/>
                  <a:gd name="connsiteY56" fmla="*/ 8525 h 9536"/>
                  <a:gd name="connsiteX57" fmla="*/ 2718 w 10000"/>
                  <a:gd name="connsiteY57" fmla="*/ 8665 h 9536"/>
                  <a:gd name="connsiteX58" fmla="*/ 2936 w 10000"/>
                  <a:gd name="connsiteY58" fmla="*/ 8839 h 9536"/>
                  <a:gd name="connsiteX59" fmla="*/ 3171 w 10000"/>
                  <a:gd name="connsiteY59" fmla="*/ 8979 h 9536"/>
                  <a:gd name="connsiteX60" fmla="*/ 3406 w 10000"/>
                  <a:gd name="connsiteY60" fmla="*/ 9083 h 9536"/>
                  <a:gd name="connsiteX61" fmla="*/ 3641 w 10000"/>
                  <a:gd name="connsiteY61" fmla="*/ 9187 h 9536"/>
                  <a:gd name="connsiteX62" fmla="*/ 3893 w 10000"/>
                  <a:gd name="connsiteY62" fmla="*/ 9292 h 9536"/>
                  <a:gd name="connsiteX63" fmla="*/ 4128 w 10000"/>
                  <a:gd name="connsiteY63" fmla="*/ 9363 h 9536"/>
                  <a:gd name="connsiteX64" fmla="*/ 4262 w 10000"/>
                  <a:gd name="connsiteY64" fmla="*/ 9396 h 9536"/>
                  <a:gd name="connsiteX65" fmla="*/ 4396 w 10000"/>
                  <a:gd name="connsiteY65" fmla="*/ 9432 h 9536"/>
                  <a:gd name="connsiteX66" fmla="*/ 4513 w 10000"/>
                  <a:gd name="connsiteY66" fmla="*/ 9466 h 9536"/>
                  <a:gd name="connsiteX67" fmla="*/ 4648 w 10000"/>
                  <a:gd name="connsiteY67" fmla="*/ 9466 h 9536"/>
                  <a:gd name="connsiteX68" fmla="*/ 4782 w 10000"/>
                  <a:gd name="connsiteY68" fmla="*/ 9502 h 9536"/>
                  <a:gd name="connsiteX69" fmla="*/ 4916 w 10000"/>
                  <a:gd name="connsiteY69" fmla="*/ 9502 h 9536"/>
                  <a:gd name="connsiteX70" fmla="*/ 5050 w 10000"/>
                  <a:gd name="connsiteY70" fmla="*/ 9502 h 9536"/>
                  <a:gd name="connsiteX71" fmla="*/ 5185 w 10000"/>
                  <a:gd name="connsiteY71" fmla="*/ 9536 h 9536"/>
                  <a:gd name="connsiteX72" fmla="*/ 5319 w 10000"/>
                  <a:gd name="connsiteY72" fmla="*/ 9502 h 9536"/>
                  <a:gd name="connsiteX73" fmla="*/ 5453 w 10000"/>
                  <a:gd name="connsiteY73" fmla="*/ 9502 h 9536"/>
                  <a:gd name="connsiteX74" fmla="*/ 5570 w 10000"/>
                  <a:gd name="connsiteY74" fmla="*/ 9502 h 9536"/>
                  <a:gd name="connsiteX75" fmla="*/ 5705 w 10000"/>
                  <a:gd name="connsiteY75" fmla="*/ 9466 h 9536"/>
                  <a:gd name="connsiteX76" fmla="*/ 5839 w 10000"/>
                  <a:gd name="connsiteY76" fmla="*/ 9466 h 9536"/>
                  <a:gd name="connsiteX77" fmla="*/ 5973 w 10000"/>
                  <a:gd name="connsiteY77" fmla="*/ 9432 h 9536"/>
                  <a:gd name="connsiteX78" fmla="*/ 6091 w 10000"/>
                  <a:gd name="connsiteY78" fmla="*/ 9396 h 9536"/>
                  <a:gd name="connsiteX79" fmla="*/ 6225 w 10000"/>
                  <a:gd name="connsiteY79" fmla="*/ 9363 h 9536"/>
                  <a:gd name="connsiteX80" fmla="*/ 6477 w 10000"/>
                  <a:gd name="connsiteY80" fmla="*/ 9292 h 9536"/>
                  <a:gd name="connsiteX81" fmla="*/ 6711 w 10000"/>
                  <a:gd name="connsiteY81" fmla="*/ 9187 h 9536"/>
                  <a:gd name="connsiteX82" fmla="*/ 6963 w 10000"/>
                  <a:gd name="connsiteY82" fmla="*/ 9083 h 9536"/>
                  <a:gd name="connsiteX83" fmla="*/ 7198 w 10000"/>
                  <a:gd name="connsiteY83" fmla="*/ 8979 h 9536"/>
                  <a:gd name="connsiteX84" fmla="*/ 7416 w 10000"/>
                  <a:gd name="connsiteY84" fmla="*/ 8839 h 9536"/>
                  <a:gd name="connsiteX85" fmla="*/ 7651 w 10000"/>
                  <a:gd name="connsiteY85" fmla="*/ 8665 h 9536"/>
                  <a:gd name="connsiteX86" fmla="*/ 7852 w 10000"/>
                  <a:gd name="connsiteY86" fmla="*/ 8525 h 9536"/>
                  <a:gd name="connsiteX87" fmla="*/ 8070 w 10000"/>
                  <a:gd name="connsiteY87" fmla="*/ 8318 h 9536"/>
                  <a:gd name="connsiteX88" fmla="*/ 8272 w 10000"/>
                  <a:gd name="connsiteY88" fmla="*/ 8142 h 9536"/>
                  <a:gd name="connsiteX89" fmla="*/ 8473 w 10000"/>
                  <a:gd name="connsiteY89" fmla="*/ 7934 h 9536"/>
                  <a:gd name="connsiteX90" fmla="*/ 8557 w 10000"/>
                  <a:gd name="connsiteY90" fmla="*/ 7828 h 9536"/>
                  <a:gd name="connsiteX91" fmla="*/ 8658 w 10000"/>
                  <a:gd name="connsiteY91" fmla="*/ 7723 h 9536"/>
                  <a:gd name="connsiteX92" fmla="*/ 8742 w 10000"/>
                  <a:gd name="connsiteY92" fmla="*/ 7586 h 9536"/>
                  <a:gd name="connsiteX93" fmla="*/ 8842 w 10000"/>
                  <a:gd name="connsiteY93" fmla="*/ 7479 h 9536"/>
                  <a:gd name="connsiteX94" fmla="*/ 8926 w 10000"/>
                  <a:gd name="connsiteY94" fmla="*/ 7376 h 9536"/>
                  <a:gd name="connsiteX95" fmla="*/ 9010 w 10000"/>
                  <a:gd name="connsiteY95" fmla="*/ 7237 h 9536"/>
                  <a:gd name="connsiteX96" fmla="*/ 9094 w 10000"/>
                  <a:gd name="connsiteY96" fmla="*/ 7096 h 9536"/>
                  <a:gd name="connsiteX97" fmla="*/ 9178 w 10000"/>
                  <a:gd name="connsiteY97" fmla="*/ 6993 h 9536"/>
                  <a:gd name="connsiteX98" fmla="*/ 9245 w 10000"/>
                  <a:gd name="connsiteY98" fmla="*/ 6853 h 9536"/>
                  <a:gd name="connsiteX99" fmla="*/ 9329 w 10000"/>
                  <a:gd name="connsiteY99" fmla="*/ 6714 h 9536"/>
                  <a:gd name="connsiteX100" fmla="*/ 9396 w 10000"/>
                  <a:gd name="connsiteY100" fmla="*/ 6574 h 9536"/>
                  <a:gd name="connsiteX101" fmla="*/ 9463 w 10000"/>
                  <a:gd name="connsiteY101" fmla="*/ 6469 h 9536"/>
                  <a:gd name="connsiteX102" fmla="*/ 9530 w 10000"/>
                  <a:gd name="connsiteY102" fmla="*/ 6331 h 9536"/>
                  <a:gd name="connsiteX103" fmla="*/ 9597 w 10000"/>
                  <a:gd name="connsiteY103" fmla="*/ 6157 h 9536"/>
                  <a:gd name="connsiteX104" fmla="*/ 9664 w 10000"/>
                  <a:gd name="connsiteY104" fmla="*/ 6017 h 9536"/>
                  <a:gd name="connsiteX105" fmla="*/ 9732 w 10000"/>
                  <a:gd name="connsiteY105" fmla="*/ 5877 h 9536"/>
                  <a:gd name="connsiteX106" fmla="*/ 9782 w 10000"/>
                  <a:gd name="connsiteY106" fmla="*/ 5736 h 9536"/>
                  <a:gd name="connsiteX107" fmla="*/ 9849 w 10000"/>
                  <a:gd name="connsiteY107" fmla="*/ 5563 h 9536"/>
                  <a:gd name="connsiteX108" fmla="*/ 9899 w 10000"/>
                  <a:gd name="connsiteY108" fmla="*/ 5423 h 9536"/>
                  <a:gd name="connsiteX109" fmla="*/ 9950 w 10000"/>
                  <a:gd name="connsiteY109" fmla="*/ 5285 h 9536"/>
                  <a:gd name="connsiteX110" fmla="*/ 10000 w 10000"/>
                  <a:gd name="connsiteY110" fmla="*/ 5110 h 9536"/>
                  <a:gd name="connsiteX111" fmla="*/ 10000 w 10000"/>
                  <a:gd name="connsiteY111" fmla="*/ 4971 h 9536"/>
                  <a:gd name="connsiteX0" fmla="*/ 10000 w 10000"/>
                  <a:gd name="connsiteY0" fmla="*/ 5189 h 9976"/>
                  <a:gd name="connsiteX1" fmla="*/ 10000 w 10000"/>
                  <a:gd name="connsiteY1" fmla="*/ 0 h 9976"/>
                  <a:gd name="connsiteX2" fmla="*/ 369 w 10000"/>
                  <a:gd name="connsiteY2" fmla="*/ 0 h 9976"/>
                  <a:gd name="connsiteX3" fmla="*/ 319 w 10000"/>
                  <a:gd name="connsiteY3" fmla="*/ 146 h 9976"/>
                  <a:gd name="connsiteX4" fmla="*/ 285 w 10000"/>
                  <a:gd name="connsiteY4" fmla="*/ 329 h 9976"/>
                  <a:gd name="connsiteX5" fmla="*/ 235 w 10000"/>
                  <a:gd name="connsiteY5" fmla="*/ 512 h 9976"/>
                  <a:gd name="connsiteX6" fmla="*/ 201 w 10000"/>
                  <a:gd name="connsiteY6" fmla="*/ 659 h 9976"/>
                  <a:gd name="connsiteX7" fmla="*/ 168 w 10000"/>
                  <a:gd name="connsiteY7" fmla="*/ 840 h 9976"/>
                  <a:gd name="connsiteX8" fmla="*/ 134 w 10000"/>
                  <a:gd name="connsiteY8" fmla="*/ 1025 h 9976"/>
                  <a:gd name="connsiteX9" fmla="*/ 117 w 10000"/>
                  <a:gd name="connsiteY9" fmla="*/ 1206 h 9976"/>
                  <a:gd name="connsiteX10" fmla="*/ 84 w 10000"/>
                  <a:gd name="connsiteY10" fmla="*/ 1389 h 9976"/>
                  <a:gd name="connsiteX11" fmla="*/ 67 w 10000"/>
                  <a:gd name="connsiteY11" fmla="*/ 1573 h 9976"/>
                  <a:gd name="connsiteX12" fmla="*/ 50 w 10000"/>
                  <a:gd name="connsiteY12" fmla="*/ 1756 h 9976"/>
                  <a:gd name="connsiteX13" fmla="*/ 34 w 10000"/>
                  <a:gd name="connsiteY13" fmla="*/ 1937 h 9976"/>
                  <a:gd name="connsiteX14" fmla="*/ 17 w 10000"/>
                  <a:gd name="connsiteY14" fmla="*/ 2121 h 9976"/>
                  <a:gd name="connsiteX15" fmla="*/ 17 w 10000"/>
                  <a:gd name="connsiteY15" fmla="*/ 2304 h 9976"/>
                  <a:gd name="connsiteX16" fmla="*/ 0 w 10000"/>
                  <a:gd name="connsiteY16" fmla="*/ 2486 h 9976"/>
                  <a:gd name="connsiteX17" fmla="*/ 0 w 10000"/>
                  <a:gd name="connsiteY17" fmla="*/ 2668 h 9976"/>
                  <a:gd name="connsiteX18" fmla="*/ 0 w 10000"/>
                  <a:gd name="connsiteY18" fmla="*/ 2850 h 9976"/>
                  <a:gd name="connsiteX19" fmla="*/ 17 w 10000"/>
                  <a:gd name="connsiteY19" fmla="*/ 3033 h 9976"/>
                  <a:gd name="connsiteX20" fmla="*/ 17 w 10000"/>
                  <a:gd name="connsiteY20" fmla="*/ 3216 h 9976"/>
                  <a:gd name="connsiteX21" fmla="*/ 34 w 10000"/>
                  <a:gd name="connsiteY21" fmla="*/ 3398 h 9976"/>
                  <a:gd name="connsiteX22" fmla="*/ 50 w 10000"/>
                  <a:gd name="connsiteY22" fmla="*/ 3581 h 9976"/>
                  <a:gd name="connsiteX23" fmla="*/ 67 w 10000"/>
                  <a:gd name="connsiteY23" fmla="*/ 3765 h 9976"/>
                  <a:gd name="connsiteX24" fmla="*/ 84 w 10000"/>
                  <a:gd name="connsiteY24" fmla="*/ 3946 h 9976"/>
                  <a:gd name="connsiteX25" fmla="*/ 117 w 10000"/>
                  <a:gd name="connsiteY25" fmla="*/ 4129 h 9976"/>
                  <a:gd name="connsiteX26" fmla="*/ 134 w 10000"/>
                  <a:gd name="connsiteY26" fmla="*/ 4313 h 9976"/>
                  <a:gd name="connsiteX27" fmla="*/ 168 w 10000"/>
                  <a:gd name="connsiteY27" fmla="*/ 4496 h 9976"/>
                  <a:gd name="connsiteX28" fmla="*/ 201 w 10000"/>
                  <a:gd name="connsiteY28" fmla="*/ 4677 h 9976"/>
                  <a:gd name="connsiteX29" fmla="*/ 235 w 10000"/>
                  <a:gd name="connsiteY29" fmla="*/ 4824 h 9976"/>
                  <a:gd name="connsiteX30" fmla="*/ 285 w 10000"/>
                  <a:gd name="connsiteY30" fmla="*/ 5005 h 9976"/>
                  <a:gd name="connsiteX31" fmla="*/ 319 w 10000"/>
                  <a:gd name="connsiteY31" fmla="*/ 5189 h 9976"/>
                  <a:gd name="connsiteX32" fmla="*/ 369 w 10000"/>
                  <a:gd name="connsiteY32" fmla="*/ 5335 h 9976"/>
                  <a:gd name="connsiteX33" fmla="*/ 419 w 10000"/>
                  <a:gd name="connsiteY33" fmla="*/ 5518 h 9976"/>
                  <a:gd name="connsiteX34" fmla="*/ 470 w 10000"/>
                  <a:gd name="connsiteY34" fmla="*/ 5663 h 9976"/>
                  <a:gd name="connsiteX35" fmla="*/ 520 w 10000"/>
                  <a:gd name="connsiteY35" fmla="*/ 5810 h 9976"/>
                  <a:gd name="connsiteX36" fmla="*/ 570 w 10000"/>
                  <a:gd name="connsiteY36" fmla="*/ 5991 h 9976"/>
                  <a:gd name="connsiteX37" fmla="*/ 638 w 10000"/>
                  <a:gd name="connsiteY37" fmla="*/ 6139 h 9976"/>
                  <a:gd name="connsiteX38" fmla="*/ 688 w 10000"/>
                  <a:gd name="connsiteY38" fmla="*/ 6286 h 9976"/>
                  <a:gd name="connsiteX39" fmla="*/ 755 w 10000"/>
                  <a:gd name="connsiteY39" fmla="*/ 6433 h 9976"/>
                  <a:gd name="connsiteX40" fmla="*/ 822 w 10000"/>
                  <a:gd name="connsiteY40" fmla="*/ 6615 h 9976"/>
                  <a:gd name="connsiteX41" fmla="*/ 889 w 10000"/>
                  <a:gd name="connsiteY41" fmla="*/ 6760 h 9976"/>
                  <a:gd name="connsiteX42" fmla="*/ 956 w 10000"/>
                  <a:gd name="connsiteY42" fmla="*/ 6870 h 9976"/>
                  <a:gd name="connsiteX43" fmla="*/ 1040 w 10000"/>
                  <a:gd name="connsiteY43" fmla="*/ 7017 h 9976"/>
                  <a:gd name="connsiteX44" fmla="*/ 1107 w 10000"/>
                  <a:gd name="connsiteY44" fmla="*/ 7162 h 9976"/>
                  <a:gd name="connsiteX45" fmla="*/ 1191 w 10000"/>
                  <a:gd name="connsiteY45" fmla="*/ 7309 h 9976"/>
                  <a:gd name="connsiteX46" fmla="*/ 1275 w 10000"/>
                  <a:gd name="connsiteY46" fmla="*/ 7417 h 9976"/>
                  <a:gd name="connsiteX47" fmla="*/ 1342 w 10000"/>
                  <a:gd name="connsiteY47" fmla="*/ 7565 h 9976"/>
                  <a:gd name="connsiteX48" fmla="*/ 1443 w 10000"/>
                  <a:gd name="connsiteY48" fmla="*/ 7711 h 9976"/>
                  <a:gd name="connsiteX49" fmla="*/ 1527 w 10000"/>
                  <a:gd name="connsiteY49" fmla="*/ 7819 h 9976"/>
                  <a:gd name="connsiteX50" fmla="*/ 1611 w 10000"/>
                  <a:gd name="connsiteY50" fmla="*/ 7931 h 9976"/>
                  <a:gd name="connsiteX51" fmla="*/ 1695 w 10000"/>
                  <a:gd name="connsiteY51" fmla="*/ 8075 h 9976"/>
                  <a:gd name="connsiteX52" fmla="*/ 1795 w 10000"/>
                  <a:gd name="connsiteY52" fmla="*/ 8185 h 9976"/>
                  <a:gd name="connsiteX53" fmla="*/ 1896 w 10000"/>
                  <a:gd name="connsiteY53" fmla="*/ 8296 h 9976"/>
                  <a:gd name="connsiteX54" fmla="*/ 2081 w 10000"/>
                  <a:gd name="connsiteY54" fmla="*/ 8514 h 9976"/>
                  <a:gd name="connsiteX55" fmla="*/ 2282 w 10000"/>
                  <a:gd name="connsiteY55" fmla="*/ 8699 h 9976"/>
                  <a:gd name="connsiteX56" fmla="*/ 2500 w 10000"/>
                  <a:gd name="connsiteY56" fmla="*/ 8916 h 9976"/>
                  <a:gd name="connsiteX57" fmla="*/ 2718 w 10000"/>
                  <a:gd name="connsiteY57" fmla="*/ 9063 h 9976"/>
                  <a:gd name="connsiteX58" fmla="*/ 2936 w 10000"/>
                  <a:gd name="connsiteY58" fmla="*/ 9245 h 9976"/>
                  <a:gd name="connsiteX59" fmla="*/ 3171 w 10000"/>
                  <a:gd name="connsiteY59" fmla="*/ 9392 h 9976"/>
                  <a:gd name="connsiteX60" fmla="*/ 3406 w 10000"/>
                  <a:gd name="connsiteY60" fmla="*/ 9501 h 9976"/>
                  <a:gd name="connsiteX61" fmla="*/ 3641 w 10000"/>
                  <a:gd name="connsiteY61" fmla="*/ 9610 h 9976"/>
                  <a:gd name="connsiteX62" fmla="*/ 3893 w 10000"/>
                  <a:gd name="connsiteY62" fmla="*/ 9720 h 9976"/>
                  <a:gd name="connsiteX63" fmla="*/ 4128 w 10000"/>
                  <a:gd name="connsiteY63" fmla="*/ 9795 h 9976"/>
                  <a:gd name="connsiteX64" fmla="*/ 4262 w 10000"/>
                  <a:gd name="connsiteY64" fmla="*/ 9829 h 9976"/>
                  <a:gd name="connsiteX65" fmla="*/ 4396 w 10000"/>
                  <a:gd name="connsiteY65" fmla="*/ 9867 h 9976"/>
                  <a:gd name="connsiteX66" fmla="*/ 4513 w 10000"/>
                  <a:gd name="connsiteY66" fmla="*/ 9903 h 9976"/>
                  <a:gd name="connsiteX67" fmla="*/ 4648 w 10000"/>
                  <a:gd name="connsiteY67" fmla="*/ 9903 h 9976"/>
                  <a:gd name="connsiteX68" fmla="*/ 4782 w 10000"/>
                  <a:gd name="connsiteY68" fmla="*/ 9940 h 9976"/>
                  <a:gd name="connsiteX69" fmla="*/ 4916 w 10000"/>
                  <a:gd name="connsiteY69" fmla="*/ 9940 h 9976"/>
                  <a:gd name="connsiteX70" fmla="*/ 5050 w 10000"/>
                  <a:gd name="connsiteY70" fmla="*/ 9940 h 9976"/>
                  <a:gd name="connsiteX71" fmla="*/ 5185 w 10000"/>
                  <a:gd name="connsiteY71" fmla="*/ 9976 h 9976"/>
                  <a:gd name="connsiteX72" fmla="*/ 5319 w 10000"/>
                  <a:gd name="connsiteY72" fmla="*/ 9940 h 9976"/>
                  <a:gd name="connsiteX73" fmla="*/ 5453 w 10000"/>
                  <a:gd name="connsiteY73" fmla="*/ 9940 h 9976"/>
                  <a:gd name="connsiteX74" fmla="*/ 5570 w 10000"/>
                  <a:gd name="connsiteY74" fmla="*/ 9940 h 9976"/>
                  <a:gd name="connsiteX75" fmla="*/ 5705 w 10000"/>
                  <a:gd name="connsiteY75" fmla="*/ 9903 h 9976"/>
                  <a:gd name="connsiteX76" fmla="*/ 5839 w 10000"/>
                  <a:gd name="connsiteY76" fmla="*/ 9903 h 9976"/>
                  <a:gd name="connsiteX77" fmla="*/ 5973 w 10000"/>
                  <a:gd name="connsiteY77" fmla="*/ 9867 h 9976"/>
                  <a:gd name="connsiteX78" fmla="*/ 6091 w 10000"/>
                  <a:gd name="connsiteY78" fmla="*/ 9829 h 9976"/>
                  <a:gd name="connsiteX79" fmla="*/ 6225 w 10000"/>
                  <a:gd name="connsiteY79" fmla="*/ 9795 h 9976"/>
                  <a:gd name="connsiteX80" fmla="*/ 6477 w 10000"/>
                  <a:gd name="connsiteY80" fmla="*/ 9720 h 9976"/>
                  <a:gd name="connsiteX81" fmla="*/ 6711 w 10000"/>
                  <a:gd name="connsiteY81" fmla="*/ 9610 h 9976"/>
                  <a:gd name="connsiteX82" fmla="*/ 6963 w 10000"/>
                  <a:gd name="connsiteY82" fmla="*/ 9501 h 9976"/>
                  <a:gd name="connsiteX83" fmla="*/ 7198 w 10000"/>
                  <a:gd name="connsiteY83" fmla="*/ 9392 h 9976"/>
                  <a:gd name="connsiteX84" fmla="*/ 7416 w 10000"/>
                  <a:gd name="connsiteY84" fmla="*/ 9245 h 9976"/>
                  <a:gd name="connsiteX85" fmla="*/ 7651 w 10000"/>
                  <a:gd name="connsiteY85" fmla="*/ 9063 h 9976"/>
                  <a:gd name="connsiteX86" fmla="*/ 7852 w 10000"/>
                  <a:gd name="connsiteY86" fmla="*/ 8916 h 9976"/>
                  <a:gd name="connsiteX87" fmla="*/ 8070 w 10000"/>
                  <a:gd name="connsiteY87" fmla="*/ 8699 h 9976"/>
                  <a:gd name="connsiteX88" fmla="*/ 8272 w 10000"/>
                  <a:gd name="connsiteY88" fmla="*/ 8514 h 9976"/>
                  <a:gd name="connsiteX89" fmla="*/ 8473 w 10000"/>
                  <a:gd name="connsiteY89" fmla="*/ 8296 h 9976"/>
                  <a:gd name="connsiteX90" fmla="*/ 8557 w 10000"/>
                  <a:gd name="connsiteY90" fmla="*/ 8185 h 9976"/>
                  <a:gd name="connsiteX91" fmla="*/ 8658 w 10000"/>
                  <a:gd name="connsiteY91" fmla="*/ 8075 h 9976"/>
                  <a:gd name="connsiteX92" fmla="*/ 8742 w 10000"/>
                  <a:gd name="connsiteY92" fmla="*/ 7931 h 9976"/>
                  <a:gd name="connsiteX93" fmla="*/ 8842 w 10000"/>
                  <a:gd name="connsiteY93" fmla="*/ 7819 h 9976"/>
                  <a:gd name="connsiteX94" fmla="*/ 8926 w 10000"/>
                  <a:gd name="connsiteY94" fmla="*/ 7711 h 9976"/>
                  <a:gd name="connsiteX95" fmla="*/ 9010 w 10000"/>
                  <a:gd name="connsiteY95" fmla="*/ 7565 h 9976"/>
                  <a:gd name="connsiteX96" fmla="*/ 9094 w 10000"/>
                  <a:gd name="connsiteY96" fmla="*/ 7417 h 9976"/>
                  <a:gd name="connsiteX97" fmla="*/ 9178 w 10000"/>
                  <a:gd name="connsiteY97" fmla="*/ 7309 h 9976"/>
                  <a:gd name="connsiteX98" fmla="*/ 9245 w 10000"/>
                  <a:gd name="connsiteY98" fmla="*/ 7162 h 9976"/>
                  <a:gd name="connsiteX99" fmla="*/ 9329 w 10000"/>
                  <a:gd name="connsiteY99" fmla="*/ 7017 h 9976"/>
                  <a:gd name="connsiteX100" fmla="*/ 9396 w 10000"/>
                  <a:gd name="connsiteY100" fmla="*/ 6870 h 9976"/>
                  <a:gd name="connsiteX101" fmla="*/ 9463 w 10000"/>
                  <a:gd name="connsiteY101" fmla="*/ 6760 h 9976"/>
                  <a:gd name="connsiteX102" fmla="*/ 9530 w 10000"/>
                  <a:gd name="connsiteY102" fmla="*/ 6615 h 9976"/>
                  <a:gd name="connsiteX103" fmla="*/ 9597 w 10000"/>
                  <a:gd name="connsiteY103" fmla="*/ 6433 h 9976"/>
                  <a:gd name="connsiteX104" fmla="*/ 9664 w 10000"/>
                  <a:gd name="connsiteY104" fmla="*/ 6286 h 9976"/>
                  <a:gd name="connsiteX105" fmla="*/ 9732 w 10000"/>
                  <a:gd name="connsiteY105" fmla="*/ 6139 h 9976"/>
                  <a:gd name="connsiteX106" fmla="*/ 9782 w 10000"/>
                  <a:gd name="connsiteY106" fmla="*/ 5991 h 9976"/>
                  <a:gd name="connsiteX107" fmla="*/ 9849 w 10000"/>
                  <a:gd name="connsiteY107" fmla="*/ 5810 h 9976"/>
                  <a:gd name="connsiteX108" fmla="*/ 9899 w 10000"/>
                  <a:gd name="connsiteY108" fmla="*/ 5663 h 9976"/>
                  <a:gd name="connsiteX109" fmla="*/ 9950 w 10000"/>
                  <a:gd name="connsiteY109" fmla="*/ 5518 h 9976"/>
                  <a:gd name="connsiteX110" fmla="*/ 10000 w 10000"/>
                  <a:gd name="connsiteY110" fmla="*/ 5335 h 9976"/>
                  <a:gd name="connsiteX111" fmla="*/ 10000 w 10000"/>
                  <a:gd name="connsiteY111" fmla="*/ 5189 h 9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10000" h="9976">
                    <a:moveTo>
                      <a:pt x="10000" y="5189"/>
                    </a:moveTo>
                    <a:lnTo>
                      <a:pt x="10000" y="0"/>
                    </a:lnTo>
                    <a:lnTo>
                      <a:pt x="369" y="0"/>
                    </a:lnTo>
                    <a:cubicBezTo>
                      <a:pt x="352" y="49"/>
                      <a:pt x="336" y="99"/>
                      <a:pt x="319" y="146"/>
                    </a:cubicBezTo>
                    <a:cubicBezTo>
                      <a:pt x="308" y="208"/>
                      <a:pt x="296" y="268"/>
                      <a:pt x="285" y="329"/>
                    </a:cubicBezTo>
                    <a:cubicBezTo>
                      <a:pt x="268" y="390"/>
                      <a:pt x="252" y="451"/>
                      <a:pt x="235" y="512"/>
                    </a:cubicBezTo>
                    <a:cubicBezTo>
                      <a:pt x="224" y="562"/>
                      <a:pt x="212" y="609"/>
                      <a:pt x="201" y="659"/>
                    </a:cubicBezTo>
                    <a:cubicBezTo>
                      <a:pt x="190" y="719"/>
                      <a:pt x="179" y="779"/>
                      <a:pt x="168" y="840"/>
                    </a:cubicBezTo>
                    <a:cubicBezTo>
                      <a:pt x="157" y="902"/>
                      <a:pt x="145" y="964"/>
                      <a:pt x="134" y="1025"/>
                    </a:cubicBezTo>
                    <a:cubicBezTo>
                      <a:pt x="128" y="1084"/>
                      <a:pt x="123" y="1144"/>
                      <a:pt x="117" y="1206"/>
                    </a:cubicBezTo>
                    <a:cubicBezTo>
                      <a:pt x="106" y="1268"/>
                      <a:pt x="95" y="1328"/>
                      <a:pt x="84" y="1389"/>
                    </a:cubicBezTo>
                    <a:cubicBezTo>
                      <a:pt x="78" y="1450"/>
                      <a:pt x="73" y="1510"/>
                      <a:pt x="67" y="1573"/>
                    </a:cubicBezTo>
                    <a:cubicBezTo>
                      <a:pt x="61" y="1633"/>
                      <a:pt x="56" y="1694"/>
                      <a:pt x="50" y="1756"/>
                    </a:cubicBezTo>
                    <a:cubicBezTo>
                      <a:pt x="45" y="1817"/>
                      <a:pt x="39" y="1874"/>
                      <a:pt x="34" y="1937"/>
                    </a:cubicBezTo>
                    <a:cubicBezTo>
                      <a:pt x="28" y="1999"/>
                      <a:pt x="23" y="2060"/>
                      <a:pt x="17" y="2121"/>
                    </a:cubicBezTo>
                    <a:lnTo>
                      <a:pt x="17" y="2304"/>
                    </a:lnTo>
                    <a:cubicBezTo>
                      <a:pt x="11" y="2364"/>
                      <a:pt x="6" y="2425"/>
                      <a:pt x="0" y="2486"/>
                    </a:cubicBezTo>
                    <a:lnTo>
                      <a:pt x="0" y="2668"/>
                    </a:lnTo>
                    <a:lnTo>
                      <a:pt x="0" y="2850"/>
                    </a:lnTo>
                    <a:cubicBezTo>
                      <a:pt x="6" y="2912"/>
                      <a:pt x="11" y="2972"/>
                      <a:pt x="17" y="3033"/>
                    </a:cubicBezTo>
                    <a:lnTo>
                      <a:pt x="17" y="3216"/>
                    </a:lnTo>
                    <a:cubicBezTo>
                      <a:pt x="23" y="3276"/>
                      <a:pt x="28" y="3337"/>
                      <a:pt x="34" y="3398"/>
                    </a:cubicBezTo>
                    <a:cubicBezTo>
                      <a:pt x="39" y="3461"/>
                      <a:pt x="45" y="3519"/>
                      <a:pt x="50" y="3581"/>
                    </a:cubicBezTo>
                    <a:cubicBezTo>
                      <a:pt x="56" y="3642"/>
                      <a:pt x="61" y="3703"/>
                      <a:pt x="67" y="3765"/>
                    </a:cubicBezTo>
                    <a:cubicBezTo>
                      <a:pt x="73" y="3827"/>
                      <a:pt x="78" y="3885"/>
                      <a:pt x="84" y="3946"/>
                    </a:cubicBezTo>
                    <a:cubicBezTo>
                      <a:pt x="95" y="4008"/>
                      <a:pt x="106" y="4067"/>
                      <a:pt x="117" y="4129"/>
                    </a:cubicBezTo>
                    <a:cubicBezTo>
                      <a:pt x="123" y="4191"/>
                      <a:pt x="128" y="4251"/>
                      <a:pt x="134" y="4313"/>
                    </a:cubicBezTo>
                    <a:cubicBezTo>
                      <a:pt x="145" y="4372"/>
                      <a:pt x="157" y="4434"/>
                      <a:pt x="168" y="4496"/>
                    </a:cubicBezTo>
                    <a:cubicBezTo>
                      <a:pt x="179" y="4558"/>
                      <a:pt x="190" y="4616"/>
                      <a:pt x="201" y="4677"/>
                    </a:cubicBezTo>
                    <a:cubicBezTo>
                      <a:pt x="212" y="4726"/>
                      <a:pt x="224" y="4775"/>
                      <a:pt x="235" y="4824"/>
                    </a:cubicBezTo>
                    <a:cubicBezTo>
                      <a:pt x="252" y="4885"/>
                      <a:pt x="268" y="4945"/>
                      <a:pt x="285" y="5005"/>
                    </a:cubicBezTo>
                    <a:cubicBezTo>
                      <a:pt x="296" y="5067"/>
                      <a:pt x="308" y="5128"/>
                      <a:pt x="319" y="5189"/>
                    </a:cubicBezTo>
                    <a:cubicBezTo>
                      <a:pt x="336" y="5237"/>
                      <a:pt x="352" y="5286"/>
                      <a:pt x="369" y="5335"/>
                    </a:cubicBezTo>
                    <a:cubicBezTo>
                      <a:pt x="386" y="5395"/>
                      <a:pt x="402" y="5457"/>
                      <a:pt x="419" y="5518"/>
                    </a:cubicBezTo>
                    <a:cubicBezTo>
                      <a:pt x="436" y="5567"/>
                      <a:pt x="453" y="5615"/>
                      <a:pt x="470" y="5663"/>
                    </a:cubicBezTo>
                    <a:cubicBezTo>
                      <a:pt x="487" y="5712"/>
                      <a:pt x="503" y="5762"/>
                      <a:pt x="520" y="5810"/>
                    </a:cubicBezTo>
                    <a:cubicBezTo>
                      <a:pt x="537" y="5871"/>
                      <a:pt x="553" y="5931"/>
                      <a:pt x="570" y="5991"/>
                    </a:cubicBezTo>
                    <a:cubicBezTo>
                      <a:pt x="593" y="6041"/>
                      <a:pt x="615" y="6091"/>
                      <a:pt x="638" y="6139"/>
                    </a:cubicBezTo>
                    <a:cubicBezTo>
                      <a:pt x="655" y="6188"/>
                      <a:pt x="671" y="6238"/>
                      <a:pt x="688" y="6286"/>
                    </a:cubicBezTo>
                    <a:cubicBezTo>
                      <a:pt x="710" y="6334"/>
                      <a:pt x="733" y="6381"/>
                      <a:pt x="755" y="6433"/>
                    </a:cubicBezTo>
                    <a:cubicBezTo>
                      <a:pt x="777" y="6493"/>
                      <a:pt x="800" y="6553"/>
                      <a:pt x="822" y="6615"/>
                    </a:cubicBezTo>
                    <a:cubicBezTo>
                      <a:pt x="844" y="6663"/>
                      <a:pt x="867" y="6710"/>
                      <a:pt x="889" y="6760"/>
                    </a:cubicBezTo>
                    <a:cubicBezTo>
                      <a:pt x="911" y="6798"/>
                      <a:pt x="934" y="6833"/>
                      <a:pt x="956" y="6870"/>
                    </a:cubicBezTo>
                    <a:lnTo>
                      <a:pt x="1040" y="7017"/>
                    </a:lnTo>
                    <a:cubicBezTo>
                      <a:pt x="1062" y="7066"/>
                      <a:pt x="1085" y="7112"/>
                      <a:pt x="1107" y="7162"/>
                    </a:cubicBezTo>
                    <a:cubicBezTo>
                      <a:pt x="1135" y="7213"/>
                      <a:pt x="1163" y="7260"/>
                      <a:pt x="1191" y="7309"/>
                    </a:cubicBezTo>
                    <a:cubicBezTo>
                      <a:pt x="1219" y="7345"/>
                      <a:pt x="1247" y="7382"/>
                      <a:pt x="1275" y="7417"/>
                    </a:cubicBezTo>
                    <a:cubicBezTo>
                      <a:pt x="1297" y="7467"/>
                      <a:pt x="1320" y="7515"/>
                      <a:pt x="1342" y="7565"/>
                    </a:cubicBezTo>
                    <a:cubicBezTo>
                      <a:pt x="1376" y="7613"/>
                      <a:pt x="1409" y="7663"/>
                      <a:pt x="1443" y="7711"/>
                    </a:cubicBezTo>
                    <a:cubicBezTo>
                      <a:pt x="1471" y="7749"/>
                      <a:pt x="1499" y="7783"/>
                      <a:pt x="1527" y="7819"/>
                    </a:cubicBezTo>
                    <a:cubicBezTo>
                      <a:pt x="1555" y="7857"/>
                      <a:pt x="1583" y="7892"/>
                      <a:pt x="1611" y="7931"/>
                    </a:cubicBezTo>
                    <a:cubicBezTo>
                      <a:pt x="1639" y="7978"/>
                      <a:pt x="1667" y="8028"/>
                      <a:pt x="1695" y="8075"/>
                    </a:cubicBezTo>
                    <a:cubicBezTo>
                      <a:pt x="1728" y="8113"/>
                      <a:pt x="1762" y="8149"/>
                      <a:pt x="1795" y="8185"/>
                    </a:cubicBezTo>
                    <a:cubicBezTo>
                      <a:pt x="1829" y="8222"/>
                      <a:pt x="1862" y="8258"/>
                      <a:pt x="1896" y="8296"/>
                    </a:cubicBezTo>
                    <a:cubicBezTo>
                      <a:pt x="1958" y="8368"/>
                      <a:pt x="2019" y="8442"/>
                      <a:pt x="2081" y="8514"/>
                    </a:cubicBezTo>
                    <a:lnTo>
                      <a:pt x="2282" y="8699"/>
                    </a:lnTo>
                    <a:lnTo>
                      <a:pt x="2500" y="8916"/>
                    </a:lnTo>
                    <a:lnTo>
                      <a:pt x="2718" y="9063"/>
                    </a:lnTo>
                    <a:lnTo>
                      <a:pt x="2936" y="9245"/>
                    </a:lnTo>
                    <a:lnTo>
                      <a:pt x="3171" y="9392"/>
                    </a:lnTo>
                    <a:lnTo>
                      <a:pt x="3406" y="9501"/>
                    </a:lnTo>
                    <a:lnTo>
                      <a:pt x="3641" y="9610"/>
                    </a:lnTo>
                    <a:lnTo>
                      <a:pt x="3893" y="9720"/>
                    </a:lnTo>
                    <a:lnTo>
                      <a:pt x="4128" y="9795"/>
                    </a:lnTo>
                    <a:lnTo>
                      <a:pt x="4262" y="9829"/>
                    </a:lnTo>
                    <a:lnTo>
                      <a:pt x="4396" y="9867"/>
                    </a:lnTo>
                    <a:lnTo>
                      <a:pt x="4513" y="9903"/>
                    </a:lnTo>
                    <a:lnTo>
                      <a:pt x="4648" y="9903"/>
                    </a:lnTo>
                    <a:lnTo>
                      <a:pt x="4782" y="9940"/>
                    </a:lnTo>
                    <a:lnTo>
                      <a:pt x="4916" y="9940"/>
                    </a:lnTo>
                    <a:lnTo>
                      <a:pt x="5050" y="9940"/>
                    </a:lnTo>
                    <a:lnTo>
                      <a:pt x="5185" y="9976"/>
                    </a:lnTo>
                    <a:lnTo>
                      <a:pt x="5319" y="9940"/>
                    </a:lnTo>
                    <a:lnTo>
                      <a:pt x="5453" y="9940"/>
                    </a:lnTo>
                    <a:lnTo>
                      <a:pt x="5570" y="9940"/>
                    </a:lnTo>
                    <a:lnTo>
                      <a:pt x="5705" y="9903"/>
                    </a:lnTo>
                    <a:lnTo>
                      <a:pt x="5839" y="9903"/>
                    </a:lnTo>
                    <a:lnTo>
                      <a:pt x="5973" y="9867"/>
                    </a:lnTo>
                    <a:cubicBezTo>
                      <a:pt x="6012" y="9854"/>
                      <a:pt x="6052" y="9843"/>
                      <a:pt x="6091" y="9829"/>
                    </a:cubicBezTo>
                    <a:lnTo>
                      <a:pt x="6225" y="9795"/>
                    </a:lnTo>
                    <a:lnTo>
                      <a:pt x="6477" y="9720"/>
                    </a:lnTo>
                    <a:lnTo>
                      <a:pt x="6711" y="9610"/>
                    </a:lnTo>
                    <a:lnTo>
                      <a:pt x="6963" y="9501"/>
                    </a:lnTo>
                    <a:lnTo>
                      <a:pt x="7198" y="9392"/>
                    </a:lnTo>
                    <a:lnTo>
                      <a:pt x="7416" y="9245"/>
                    </a:lnTo>
                    <a:lnTo>
                      <a:pt x="7651" y="9063"/>
                    </a:lnTo>
                    <a:lnTo>
                      <a:pt x="7852" y="8916"/>
                    </a:lnTo>
                    <a:lnTo>
                      <a:pt x="8070" y="8699"/>
                    </a:lnTo>
                    <a:lnTo>
                      <a:pt x="8272" y="8514"/>
                    </a:lnTo>
                    <a:lnTo>
                      <a:pt x="8473" y="8296"/>
                    </a:lnTo>
                    <a:cubicBezTo>
                      <a:pt x="8501" y="8258"/>
                      <a:pt x="8529" y="8223"/>
                      <a:pt x="8557" y="8185"/>
                    </a:cubicBezTo>
                    <a:cubicBezTo>
                      <a:pt x="8591" y="8149"/>
                      <a:pt x="8624" y="8110"/>
                      <a:pt x="8658" y="8075"/>
                    </a:cubicBezTo>
                    <a:cubicBezTo>
                      <a:pt x="8686" y="8028"/>
                      <a:pt x="8714" y="7978"/>
                      <a:pt x="8742" y="7931"/>
                    </a:cubicBezTo>
                    <a:cubicBezTo>
                      <a:pt x="8775" y="7892"/>
                      <a:pt x="8809" y="7857"/>
                      <a:pt x="8842" y="7819"/>
                    </a:cubicBezTo>
                    <a:cubicBezTo>
                      <a:pt x="8870" y="7783"/>
                      <a:pt x="8898" y="7749"/>
                      <a:pt x="8926" y="7711"/>
                    </a:cubicBezTo>
                    <a:cubicBezTo>
                      <a:pt x="8954" y="7662"/>
                      <a:pt x="8982" y="7614"/>
                      <a:pt x="9010" y="7565"/>
                    </a:cubicBezTo>
                    <a:cubicBezTo>
                      <a:pt x="9038" y="7515"/>
                      <a:pt x="9066" y="7468"/>
                      <a:pt x="9094" y="7417"/>
                    </a:cubicBezTo>
                    <a:cubicBezTo>
                      <a:pt x="9122" y="7382"/>
                      <a:pt x="9150" y="7345"/>
                      <a:pt x="9178" y="7309"/>
                    </a:cubicBezTo>
                    <a:cubicBezTo>
                      <a:pt x="9200" y="7260"/>
                      <a:pt x="9223" y="7212"/>
                      <a:pt x="9245" y="7162"/>
                    </a:cubicBezTo>
                    <a:cubicBezTo>
                      <a:pt x="9273" y="7112"/>
                      <a:pt x="9301" y="7066"/>
                      <a:pt x="9329" y="7017"/>
                    </a:cubicBezTo>
                    <a:cubicBezTo>
                      <a:pt x="9351" y="6969"/>
                      <a:pt x="9374" y="6919"/>
                      <a:pt x="9396" y="6870"/>
                    </a:cubicBezTo>
                    <a:cubicBezTo>
                      <a:pt x="9418" y="6833"/>
                      <a:pt x="9441" y="6798"/>
                      <a:pt x="9463" y="6760"/>
                    </a:cubicBezTo>
                    <a:cubicBezTo>
                      <a:pt x="9485" y="6710"/>
                      <a:pt x="9508" y="6663"/>
                      <a:pt x="9530" y="6615"/>
                    </a:cubicBezTo>
                    <a:cubicBezTo>
                      <a:pt x="9552" y="6553"/>
                      <a:pt x="9575" y="6493"/>
                      <a:pt x="9597" y="6433"/>
                    </a:cubicBezTo>
                    <a:cubicBezTo>
                      <a:pt x="9619" y="6381"/>
                      <a:pt x="9642" y="6334"/>
                      <a:pt x="9664" y="6286"/>
                    </a:cubicBezTo>
                    <a:cubicBezTo>
                      <a:pt x="9687" y="6238"/>
                      <a:pt x="9709" y="6188"/>
                      <a:pt x="9732" y="6139"/>
                    </a:cubicBezTo>
                    <a:cubicBezTo>
                      <a:pt x="9749" y="6091"/>
                      <a:pt x="9765" y="6041"/>
                      <a:pt x="9782" y="5991"/>
                    </a:cubicBezTo>
                    <a:cubicBezTo>
                      <a:pt x="9804" y="5931"/>
                      <a:pt x="9827" y="5871"/>
                      <a:pt x="9849" y="5810"/>
                    </a:cubicBezTo>
                    <a:cubicBezTo>
                      <a:pt x="9866" y="5762"/>
                      <a:pt x="9882" y="5712"/>
                      <a:pt x="9899" y="5663"/>
                    </a:cubicBezTo>
                    <a:cubicBezTo>
                      <a:pt x="9916" y="5615"/>
                      <a:pt x="9933" y="5567"/>
                      <a:pt x="9950" y="5518"/>
                    </a:cubicBezTo>
                    <a:cubicBezTo>
                      <a:pt x="9967" y="5457"/>
                      <a:pt x="9983" y="5395"/>
                      <a:pt x="10000" y="5335"/>
                    </a:cubicBezTo>
                    <a:lnTo>
                      <a:pt x="10000" y="5189"/>
                    </a:lnTo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63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>
                  <a:spcBef>
                    <a:spcPct val="30000"/>
                  </a:spcBef>
                  <a:defRPr/>
                </a:pPr>
                <a:endParaRPr lang="sv-SE" sz="12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78" name="Oval 15"/>
              <p:cNvSpPr>
                <a:spLocks noChangeArrowheads="1"/>
              </p:cNvSpPr>
              <p:nvPr/>
            </p:nvSpPr>
            <p:spPr bwMode="auto">
              <a:xfrm>
                <a:off x="6177795" y="2006001"/>
                <a:ext cx="2566284" cy="1397206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635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>
                  <a:spcBef>
                    <a:spcPct val="30000"/>
                  </a:spcBef>
                  <a:defRPr/>
                </a:pPr>
                <a:endParaRPr lang="sv-SE" sz="12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79" name="Oval 19"/>
              <p:cNvSpPr>
                <a:spLocks noChangeArrowheads="1"/>
              </p:cNvSpPr>
              <p:nvPr/>
            </p:nvSpPr>
            <p:spPr bwMode="auto">
              <a:xfrm>
                <a:off x="6686924" y="3292065"/>
                <a:ext cx="2076076" cy="1343223"/>
              </a:xfrm>
              <a:prstGeom prst="ellipse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  <a:ln w="190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>
                  <a:spcBef>
                    <a:spcPct val="30000"/>
                  </a:spcBef>
                  <a:defRPr/>
                </a:pPr>
                <a:endParaRPr lang="sv-SE" sz="12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80" name="Oval 22"/>
              <p:cNvSpPr>
                <a:spLocks noChangeArrowheads="1"/>
              </p:cNvSpPr>
              <p:nvPr/>
            </p:nvSpPr>
            <p:spPr bwMode="auto">
              <a:xfrm>
                <a:off x="881825" y="3490532"/>
                <a:ext cx="2912009" cy="22434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635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>
                  <a:spcBef>
                    <a:spcPct val="30000"/>
                  </a:spcBef>
                  <a:defRPr/>
                </a:pPr>
                <a:endParaRPr lang="sv-SE" sz="12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81" name="Oval 25"/>
              <p:cNvSpPr>
                <a:spLocks noChangeArrowheads="1"/>
              </p:cNvSpPr>
              <p:nvPr/>
            </p:nvSpPr>
            <p:spPr bwMode="auto">
              <a:xfrm>
                <a:off x="1177670" y="3985905"/>
                <a:ext cx="1393224" cy="1025676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>
                  <a:spcBef>
                    <a:spcPct val="30000"/>
                  </a:spcBef>
                  <a:defRPr/>
                </a:pPr>
                <a:endParaRPr lang="sv-SE" sz="12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53282" name="Oval 31"/>
              <p:cNvSpPr>
                <a:spLocks noChangeArrowheads="1"/>
              </p:cNvSpPr>
              <p:nvPr/>
            </p:nvSpPr>
            <p:spPr bwMode="auto">
              <a:xfrm>
                <a:off x="2711450" y="3762375"/>
                <a:ext cx="4394200" cy="974725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30000"/>
                  </a:spcBef>
                </a:pPr>
                <a:endParaRPr lang="sv-SE" sz="1200">
                  <a:solidFill>
                    <a:srgbClr val="004B8D"/>
                  </a:solidFill>
                </a:endParaRPr>
              </a:p>
            </p:txBody>
          </p:sp>
          <p:sp>
            <p:nvSpPr>
              <p:cNvPr id="53283" name="Oval 34"/>
              <p:cNvSpPr>
                <a:spLocks noChangeArrowheads="1"/>
              </p:cNvSpPr>
              <p:nvPr/>
            </p:nvSpPr>
            <p:spPr bwMode="auto">
              <a:xfrm>
                <a:off x="2292350" y="3149600"/>
                <a:ext cx="2770188" cy="850900"/>
              </a:xfrm>
              <a:prstGeom prst="ellipse">
                <a:avLst/>
              </a:prstGeom>
              <a:solidFill>
                <a:schemeClr val="accent2"/>
              </a:solidFill>
              <a:ln w="63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30000"/>
                  </a:spcBef>
                </a:pPr>
                <a:endParaRPr lang="sv-SE" sz="1200">
                  <a:solidFill>
                    <a:srgbClr val="004B8D"/>
                  </a:solidFill>
                </a:endParaRPr>
              </a:p>
            </p:txBody>
          </p:sp>
          <p:sp>
            <p:nvSpPr>
              <p:cNvPr id="84" name="Oval 37"/>
              <p:cNvSpPr>
                <a:spLocks noChangeArrowheads="1"/>
              </p:cNvSpPr>
              <p:nvPr/>
            </p:nvSpPr>
            <p:spPr bwMode="auto">
              <a:xfrm>
                <a:off x="2242368" y="2679200"/>
                <a:ext cx="1408705" cy="78751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35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>
                  <a:spcBef>
                    <a:spcPct val="30000"/>
                  </a:spcBef>
                  <a:defRPr/>
                </a:pPr>
                <a:endParaRPr lang="sv-SE" sz="12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85" name="Oval 43"/>
              <p:cNvSpPr>
                <a:spLocks noChangeArrowheads="1"/>
              </p:cNvSpPr>
              <p:nvPr/>
            </p:nvSpPr>
            <p:spPr bwMode="auto">
              <a:xfrm>
                <a:off x="6368719" y="4117687"/>
                <a:ext cx="940856" cy="568409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63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>
                  <a:spcBef>
                    <a:spcPct val="30000"/>
                  </a:spcBef>
                  <a:defRPr/>
                </a:pPr>
                <a:endParaRPr lang="sv-SE" sz="12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86" name="Oval 46"/>
              <p:cNvSpPr>
                <a:spLocks noChangeArrowheads="1"/>
              </p:cNvSpPr>
              <p:nvPr/>
            </p:nvSpPr>
            <p:spPr bwMode="auto">
              <a:xfrm>
                <a:off x="4934214" y="2666498"/>
                <a:ext cx="2641965" cy="147341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>
                  <a:spcBef>
                    <a:spcPct val="30000"/>
                  </a:spcBef>
                  <a:defRPr/>
                </a:pPr>
                <a:endParaRPr lang="sv-SE" sz="12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87" name="Oval 50"/>
              <p:cNvSpPr>
                <a:spLocks noChangeArrowheads="1"/>
              </p:cNvSpPr>
              <p:nvPr/>
            </p:nvSpPr>
            <p:spPr bwMode="auto">
              <a:xfrm>
                <a:off x="5479463" y="3944624"/>
                <a:ext cx="940857" cy="56840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63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>
                  <a:spcBef>
                    <a:spcPct val="30000"/>
                  </a:spcBef>
                  <a:defRPr/>
                </a:pPr>
                <a:endParaRPr lang="sv-SE" sz="12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88" name="Oval 28"/>
              <p:cNvSpPr>
                <a:spLocks noChangeArrowheads="1"/>
              </p:cNvSpPr>
              <p:nvPr/>
            </p:nvSpPr>
            <p:spPr bwMode="auto">
              <a:xfrm>
                <a:off x="3255465" y="4589244"/>
                <a:ext cx="1854192" cy="1132054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635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>
                  <a:spcBef>
                    <a:spcPct val="30000"/>
                  </a:spcBef>
                  <a:defRPr/>
                </a:pPr>
                <a:endParaRPr lang="sv-SE" sz="12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89" name="Oval 40"/>
              <p:cNvSpPr>
                <a:spLocks noChangeArrowheads="1"/>
              </p:cNvSpPr>
              <p:nvPr/>
            </p:nvSpPr>
            <p:spPr bwMode="auto">
              <a:xfrm>
                <a:off x="4920454" y="4586069"/>
                <a:ext cx="251124" cy="161949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635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>
                  <a:spcBef>
                    <a:spcPct val="30000"/>
                  </a:spcBef>
                  <a:defRPr/>
                </a:pPr>
                <a:endParaRPr lang="sv-SE" sz="1200" dirty="0">
                  <a:solidFill>
                    <a:srgbClr val="004B8D"/>
                  </a:solidFill>
                  <a:latin typeface="+mn-lt"/>
                </a:endParaRPr>
              </a:p>
            </p:txBody>
          </p:sp>
        </p:grpSp>
        <p:grpSp>
          <p:nvGrpSpPr>
            <p:cNvPr id="53256" name="Group 89"/>
            <p:cNvGrpSpPr>
              <a:grpSpLocks/>
            </p:cNvGrpSpPr>
            <p:nvPr/>
          </p:nvGrpSpPr>
          <p:grpSpPr bwMode="auto">
            <a:xfrm>
              <a:off x="645936" y="1581150"/>
              <a:ext cx="7919867" cy="4474523"/>
              <a:chOff x="645936" y="1581150"/>
              <a:chExt cx="7919867" cy="4474523"/>
            </a:xfrm>
          </p:grpSpPr>
          <p:sp>
            <p:nvSpPr>
              <p:cNvPr id="53257" name="Text Box 6"/>
              <p:cNvSpPr txBox="1">
                <a:spLocks noChangeArrowheads="1"/>
              </p:cNvSpPr>
              <p:nvPr/>
            </p:nvSpPr>
            <p:spPr bwMode="auto">
              <a:xfrm rot="-5400000">
                <a:off x="427736" y="1904031"/>
                <a:ext cx="676467" cy="2400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bg-BG" sz="1600">
                    <a:solidFill>
                      <a:srgbClr val="000000"/>
                    </a:solidFill>
                  </a:rPr>
                  <a:t>Частни</a:t>
                </a:r>
                <a:endParaRPr lang="en-GB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258" name="Text Box 7"/>
              <p:cNvSpPr txBox="1">
                <a:spLocks noChangeArrowheads="1"/>
              </p:cNvSpPr>
              <p:nvPr/>
            </p:nvSpPr>
            <p:spPr bwMode="auto">
              <a:xfrm>
                <a:off x="1231899" y="5792788"/>
                <a:ext cx="1981307" cy="2077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bg-BG" sz="1500">
                    <a:solidFill>
                      <a:srgbClr val="000000"/>
                    </a:solidFill>
                  </a:rPr>
                  <a:t>Базисни проучвания</a:t>
                </a:r>
                <a:endParaRPr lang="en-GB" sz="15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259" name="Text Box 8"/>
              <p:cNvSpPr txBox="1">
                <a:spLocks noChangeArrowheads="1"/>
              </p:cNvSpPr>
              <p:nvPr/>
            </p:nvSpPr>
            <p:spPr bwMode="auto">
              <a:xfrm>
                <a:off x="2874963" y="5792788"/>
                <a:ext cx="70" cy="2077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endParaRPr lang="en-GB" sz="15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260" name="Text Box 9"/>
              <p:cNvSpPr txBox="1">
                <a:spLocks noChangeArrowheads="1"/>
              </p:cNvSpPr>
              <p:nvPr/>
            </p:nvSpPr>
            <p:spPr bwMode="auto">
              <a:xfrm>
                <a:off x="4956174" y="5792788"/>
                <a:ext cx="1182616" cy="2077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bg-BG" sz="1500">
                    <a:solidFill>
                      <a:srgbClr val="000000"/>
                    </a:solidFill>
                  </a:rPr>
                  <a:t>Бизнес </a:t>
                </a:r>
                <a:r>
                  <a:rPr lang="en-US" sz="1500">
                    <a:solidFill>
                      <a:srgbClr val="000000"/>
                    </a:solidFill>
                  </a:rPr>
                  <a:t>R</a:t>
                </a:r>
                <a:r>
                  <a:rPr lang="en-GB" sz="1500">
                    <a:solidFill>
                      <a:srgbClr val="000000"/>
                    </a:solidFill>
                  </a:rPr>
                  <a:t>&amp;D</a:t>
                </a:r>
              </a:p>
            </p:txBody>
          </p:sp>
          <p:sp>
            <p:nvSpPr>
              <p:cNvPr id="53261" name="Text Box 10"/>
              <p:cNvSpPr txBox="1">
                <a:spLocks noChangeArrowheads="1"/>
              </p:cNvSpPr>
              <p:nvPr/>
            </p:nvSpPr>
            <p:spPr bwMode="auto">
              <a:xfrm>
                <a:off x="6362699" y="5432425"/>
                <a:ext cx="2203104" cy="623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bg-BG" sz="1500">
                    <a:solidFill>
                      <a:srgbClr val="000000"/>
                    </a:solidFill>
                  </a:rPr>
                  <a:t>Развитие на бизнеса</a:t>
                </a:r>
                <a:r>
                  <a:rPr lang="en-GB" sz="1500">
                    <a:solidFill>
                      <a:srgbClr val="000000"/>
                    </a:solidFill>
                  </a:rPr>
                  <a:t/>
                </a:r>
                <a:br>
                  <a:rPr lang="en-GB" sz="1500">
                    <a:solidFill>
                      <a:srgbClr val="000000"/>
                    </a:solidFill>
                  </a:rPr>
                </a:br>
                <a:r>
                  <a:rPr lang="bg-BG" sz="1500">
                    <a:solidFill>
                      <a:srgbClr val="000000"/>
                    </a:solidFill>
                  </a:rPr>
                  <a:t>Маркетинг</a:t>
                </a:r>
                <a:endParaRPr lang="en-GB" sz="1500">
                  <a:solidFill>
                    <a:srgbClr val="000000"/>
                  </a:solidFill>
                </a:endParaRPr>
              </a:p>
              <a:p>
                <a:pPr eaLnBrk="0" hangingPunct="0">
                  <a:lnSpc>
                    <a:spcPct val="90000"/>
                  </a:lnSpc>
                </a:pPr>
                <a:r>
                  <a:rPr lang="bg-BG" sz="1500">
                    <a:solidFill>
                      <a:srgbClr val="000000"/>
                    </a:solidFill>
                  </a:rPr>
                  <a:t>Интернационализация</a:t>
                </a:r>
                <a:endParaRPr lang="en-GB" sz="15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262" name="Text Box 11"/>
              <p:cNvSpPr txBox="1">
                <a:spLocks noChangeArrowheads="1"/>
              </p:cNvSpPr>
              <p:nvPr/>
            </p:nvSpPr>
            <p:spPr bwMode="auto">
              <a:xfrm>
                <a:off x="3719861" y="1581150"/>
                <a:ext cx="3301291" cy="7387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bg-BG" sz="1600" dirty="0">
                    <a:solidFill>
                      <a:srgbClr val="000000"/>
                    </a:solidFill>
                  </a:rPr>
                  <a:t>Изследователска дейност и </a:t>
                </a:r>
              </a:p>
              <a:p>
                <a:pPr algn="ctr" eaLnBrk="0" hangingPunct="0"/>
                <a:r>
                  <a:rPr lang="bg-BG" sz="1600" dirty="0">
                    <a:solidFill>
                      <a:srgbClr val="000000"/>
                    </a:solidFill>
                  </a:rPr>
                  <a:t>разработки </a:t>
                </a:r>
                <a:r>
                  <a:rPr lang="en-US" sz="1600" dirty="0" smtClean="0">
                    <a:solidFill>
                      <a:srgbClr val="000000"/>
                    </a:solidFill>
                  </a:rPr>
                  <a:t>(R&amp;D) </a:t>
                </a:r>
                <a:r>
                  <a:rPr lang="bg-BG" sz="1600" dirty="0" smtClean="0">
                    <a:solidFill>
                      <a:srgbClr val="000000"/>
                    </a:solidFill>
                  </a:rPr>
                  <a:t>в </a:t>
                </a:r>
                <a:r>
                  <a:rPr lang="bg-BG" sz="1600" dirty="0">
                    <a:solidFill>
                      <a:srgbClr val="000000"/>
                    </a:solidFill>
                  </a:rPr>
                  <a:t>компаниите</a:t>
                </a:r>
                <a:r>
                  <a:rPr lang="en-GB" sz="1600" dirty="0">
                    <a:solidFill>
                      <a:srgbClr val="000000"/>
                    </a:solidFill>
                  </a:rPr>
                  <a:t/>
                </a:r>
                <a:br>
                  <a:rPr lang="en-GB" sz="1600" dirty="0">
                    <a:solidFill>
                      <a:srgbClr val="000000"/>
                    </a:solidFill>
                  </a:rPr>
                </a:br>
                <a:r>
                  <a:rPr lang="en-GB" sz="1600" dirty="0">
                    <a:solidFill>
                      <a:srgbClr val="000000"/>
                    </a:solidFill>
                  </a:rPr>
                  <a:t>4,179*</a:t>
                </a:r>
                <a:endParaRPr lang="en-GB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3263" name="Text Box 16"/>
              <p:cNvSpPr txBox="1">
                <a:spLocks noChangeArrowheads="1"/>
              </p:cNvSpPr>
              <p:nvPr/>
            </p:nvSpPr>
            <p:spPr bwMode="auto">
              <a:xfrm>
                <a:off x="6970735" y="2185988"/>
                <a:ext cx="1298620" cy="3877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bg-BG" sz="1400">
                    <a:solidFill>
                      <a:srgbClr val="000000"/>
                    </a:solidFill>
                  </a:rPr>
                  <a:t>Бизнес ангели</a:t>
                </a:r>
                <a:endParaRPr lang="en-GB" sz="1400">
                  <a:solidFill>
                    <a:srgbClr val="000000"/>
                  </a:solidFill>
                </a:endParaRP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bg-BG" sz="1400">
                    <a:solidFill>
                      <a:srgbClr val="000000"/>
                    </a:solidFill>
                  </a:rPr>
                  <a:t>прибл</a:t>
                </a:r>
                <a:r>
                  <a:rPr lang="en-GB" sz="1400">
                    <a:solidFill>
                      <a:srgbClr val="000000"/>
                    </a:solidFill>
                  </a:rPr>
                  <a:t>. 380*</a:t>
                </a:r>
              </a:p>
            </p:txBody>
          </p:sp>
          <p:sp>
            <p:nvSpPr>
              <p:cNvPr id="53264" name="Text Box 17"/>
              <p:cNvSpPr txBox="1">
                <a:spLocks noChangeArrowheads="1"/>
              </p:cNvSpPr>
              <p:nvPr/>
            </p:nvSpPr>
            <p:spPr bwMode="auto">
              <a:xfrm rot="-5400000">
                <a:off x="299751" y="5281437"/>
                <a:ext cx="932435" cy="2400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just" eaLnBrk="0" hangingPunct="0">
                  <a:lnSpc>
                    <a:spcPct val="90000"/>
                  </a:lnSpc>
                </a:pPr>
                <a:r>
                  <a:rPr lang="bg-BG" sz="1600">
                    <a:solidFill>
                      <a:srgbClr val="000000"/>
                    </a:solidFill>
                  </a:rPr>
                  <a:t>Публични</a:t>
                </a:r>
                <a:endParaRPr lang="en-GB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265" name="Text Box 20"/>
              <p:cNvSpPr txBox="1">
                <a:spLocks noChangeArrowheads="1"/>
              </p:cNvSpPr>
              <p:nvPr/>
            </p:nvSpPr>
            <p:spPr bwMode="auto">
              <a:xfrm>
                <a:off x="7443184" y="3771900"/>
                <a:ext cx="753679" cy="3877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>
                    <a:solidFill>
                      <a:srgbClr val="000000"/>
                    </a:solidFill>
                  </a:rPr>
                  <a:t>Finnvera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>
                    <a:solidFill>
                      <a:srgbClr val="000000"/>
                    </a:solidFill>
                  </a:rPr>
                  <a:t>468 (44)</a:t>
                </a:r>
              </a:p>
            </p:txBody>
          </p:sp>
          <p:sp>
            <p:nvSpPr>
              <p:cNvPr id="53266" name="Text Box 23"/>
              <p:cNvSpPr txBox="1">
                <a:spLocks noChangeArrowheads="1"/>
              </p:cNvSpPr>
              <p:nvPr/>
            </p:nvSpPr>
            <p:spPr bwMode="auto">
              <a:xfrm>
                <a:off x="1714498" y="4981575"/>
                <a:ext cx="1444301" cy="7755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bg-BG" sz="1400">
                    <a:solidFill>
                      <a:srgbClr val="000000"/>
                    </a:solidFill>
                  </a:rPr>
                  <a:t>Университети  и поли-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bg-BG" sz="1400">
                    <a:solidFill>
                      <a:srgbClr val="000000"/>
                    </a:solidFill>
                  </a:rPr>
                  <a:t>техникуми</a:t>
                </a:r>
                <a:r>
                  <a:rPr lang="en-GB" sz="1400">
                    <a:solidFill>
                      <a:srgbClr val="000000"/>
                    </a:solidFill>
                  </a:rPr>
                  <a:t>**</a:t>
                </a:r>
                <a:br>
                  <a:rPr lang="en-GB" sz="1400">
                    <a:solidFill>
                      <a:srgbClr val="000000"/>
                    </a:solidFill>
                  </a:rPr>
                </a:br>
                <a:r>
                  <a:rPr lang="en-GB" sz="1400">
                    <a:solidFill>
                      <a:srgbClr val="000000"/>
                    </a:solidFill>
                  </a:rPr>
                  <a:t>1,165 (482)</a:t>
                </a:r>
              </a:p>
            </p:txBody>
          </p:sp>
          <p:sp>
            <p:nvSpPr>
              <p:cNvPr id="53267" name="Text Box 26"/>
              <p:cNvSpPr txBox="1">
                <a:spLocks noChangeArrowheads="1"/>
              </p:cNvSpPr>
              <p:nvPr/>
            </p:nvSpPr>
            <p:spPr bwMode="auto">
              <a:xfrm>
                <a:off x="742719" y="4206876"/>
                <a:ext cx="2241030" cy="3877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bg-BG" sz="1400">
                    <a:solidFill>
                      <a:srgbClr val="000000"/>
                    </a:solidFill>
                  </a:rPr>
                  <a:t>Академия на Финландия</a:t>
                </a:r>
                <a:r>
                  <a:rPr lang="en-GB" sz="1400">
                    <a:solidFill>
                      <a:srgbClr val="000000"/>
                    </a:solidFill>
                  </a:rPr>
                  <a:t/>
                </a:r>
                <a:br>
                  <a:rPr lang="en-GB" sz="1400">
                    <a:solidFill>
                      <a:srgbClr val="000000"/>
                    </a:solidFill>
                  </a:rPr>
                </a:br>
                <a:r>
                  <a:rPr lang="en-GB" sz="1400">
                    <a:solidFill>
                      <a:srgbClr val="000000"/>
                    </a:solidFill>
                  </a:rPr>
                  <a:t>297 (297)</a:t>
                </a:r>
              </a:p>
            </p:txBody>
          </p:sp>
          <p:sp>
            <p:nvSpPr>
              <p:cNvPr id="53268" name="Text Box 29"/>
              <p:cNvSpPr txBox="1">
                <a:spLocks noChangeArrowheads="1"/>
              </p:cNvSpPr>
              <p:nvPr/>
            </p:nvSpPr>
            <p:spPr bwMode="auto">
              <a:xfrm>
                <a:off x="3243329" y="4806950"/>
                <a:ext cx="1879474" cy="7755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defTabSz="760413" eaLnBrk="0" hangingPunct="0">
                  <a:lnSpc>
                    <a:spcPct val="90000"/>
                  </a:lnSpc>
                </a:pPr>
                <a:r>
                  <a:rPr lang="bg-BG" sz="1400">
                    <a:solidFill>
                      <a:srgbClr val="000000"/>
                    </a:solidFill>
                  </a:rPr>
                  <a:t>Министерства</a:t>
                </a:r>
                <a:r>
                  <a:rPr lang="en-GB" sz="1400">
                    <a:solidFill>
                      <a:srgbClr val="000000"/>
                    </a:solidFill>
                  </a:rPr>
                  <a:t>,</a:t>
                </a:r>
                <a:br>
                  <a:rPr lang="en-GB" sz="1400">
                    <a:solidFill>
                      <a:srgbClr val="000000"/>
                    </a:solidFill>
                  </a:rPr>
                </a:br>
                <a:r>
                  <a:rPr lang="en-GB" sz="1400">
                    <a:solidFill>
                      <a:srgbClr val="000000"/>
                    </a:solidFill>
                  </a:rPr>
                  <a:t>ELY </a:t>
                </a:r>
                <a:r>
                  <a:rPr lang="bg-BG" sz="1400">
                    <a:solidFill>
                      <a:srgbClr val="000000"/>
                    </a:solidFill>
                  </a:rPr>
                  <a:t>центрове</a:t>
                </a:r>
                <a:r>
                  <a:rPr lang="en-GB" sz="1400">
                    <a:solidFill>
                      <a:srgbClr val="000000"/>
                    </a:solidFill>
                  </a:rPr>
                  <a:t>,</a:t>
                </a:r>
                <a:br>
                  <a:rPr lang="en-GB" sz="1400">
                    <a:solidFill>
                      <a:srgbClr val="000000"/>
                    </a:solidFill>
                  </a:rPr>
                </a:br>
                <a:r>
                  <a:rPr lang="bg-BG" sz="1400">
                    <a:solidFill>
                      <a:srgbClr val="000000"/>
                    </a:solidFill>
                  </a:rPr>
                  <a:t>секторни разработки</a:t>
                </a:r>
                <a:r>
                  <a:rPr lang="en-GB" sz="1400">
                    <a:solidFill>
                      <a:srgbClr val="000000"/>
                    </a:solidFill>
                  </a:rPr>
                  <a:t/>
                </a:r>
                <a:br>
                  <a:rPr lang="en-GB" sz="1400">
                    <a:solidFill>
                      <a:srgbClr val="000000"/>
                    </a:solidFill>
                  </a:rPr>
                </a:br>
                <a:r>
                  <a:rPr lang="en-GB" sz="1400">
                    <a:solidFill>
                      <a:srgbClr val="000000"/>
                    </a:solidFill>
                  </a:rPr>
                  <a:t>413</a:t>
                </a:r>
                <a:r>
                  <a:rPr lang="en-GB" sz="1400" i="1">
                    <a:solidFill>
                      <a:srgbClr val="000000"/>
                    </a:solidFill>
                  </a:rPr>
                  <a:t> (</a:t>
                </a:r>
                <a:r>
                  <a:rPr lang="en-GB" sz="1400">
                    <a:solidFill>
                      <a:srgbClr val="000000"/>
                    </a:solidFill>
                  </a:rPr>
                  <a:t>402)*</a:t>
                </a:r>
              </a:p>
            </p:txBody>
          </p:sp>
          <p:sp>
            <p:nvSpPr>
              <p:cNvPr id="53269" name="Text Box 32"/>
              <p:cNvSpPr txBox="1">
                <a:spLocks noChangeArrowheads="1"/>
              </p:cNvSpPr>
              <p:nvPr/>
            </p:nvSpPr>
            <p:spPr bwMode="auto">
              <a:xfrm>
                <a:off x="4496755" y="4054475"/>
                <a:ext cx="828352" cy="3877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>
                    <a:solidFill>
                      <a:srgbClr val="000000"/>
                    </a:solidFill>
                  </a:rPr>
                  <a:t>Tekes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>
                    <a:solidFill>
                      <a:srgbClr val="000000"/>
                    </a:solidFill>
                  </a:rPr>
                  <a:t>526 (526)</a:t>
                </a:r>
              </a:p>
            </p:txBody>
          </p:sp>
          <p:sp>
            <p:nvSpPr>
              <p:cNvPr id="53270" name="Text Box 35"/>
              <p:cNvSpPr txBox="1">
                <a:spLocks noChangeArrowheads="1"/>
              </p:cNvSpPr>
              <p:nvPr/>
            </p:nvSpPr>
            <p:spPr bwMode="auto">
              <a:xfrm>
                <a:off x="3316307" y="3382963"/>
                <a:ext cx="720684" cy="3877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>
                    <a:solidFill>
                      <a:srgbClr val="000000"/>
                    </a:solidFill>
                  </a:rPr>
                  <a:t>VTT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 dirty="0">
                    <a:solidFill>
                      <a:srgbClr val="000000"/>
                    </a:solidFill>
                  </a:rPr>
                  <a:t>245 (74)</a:t>
                </a:r>
              </a:p>
            </p:txBody>
          </p:sp>
          <p:sp>
            <p:nvSpPr>
              <p:cNvPr id="53271" name="Text Box 38"/>
              <p:cNvSpPr txBox="1">
                <a:spLocks noChangeArrowheads="1"/>
              </p:cNvSpPr>
              <p:nvPr/>
            </p:nvSpPr>
            <p:spPr bwMode="auto">
              <a:xfrm>
                <a:off x="2413869" y="2881313"/>
                <a:ext cx="1061889" cy="3877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bg-BG" sz="1400">
                    <a:solidFill>
                      <a:srgbClr val="000000"/>
                    </a:solidFill>
                  </a:rPr>
                  <a:t>От чужбина</a:t>
                </a:r>
                <a:endParaRPr lang="en-GB" sz="1400">
                  <a:solidFill>
                    <a:srgbClr val="000000"/>
                  </a:solidFill>
                </a:endParaRP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en-GB" sz="1400">
                    <a:solidFill>
                      <a:srgbClr val="000000"/>
                    </a:solidFill>
                  </a:rPr>
                  <a:t>407</a:t>
                </a:r>
                <a:r>
                  <a:rPr lang="en-GB" sz="1200">
                    <a:solidFill>
                      <a:srgbClr val="000000"/>
                    </a:solidFill>
                  </a:rPr>
                  <a:t>***</a:t>
                </a:r>
              </a:p>
            </p:txBody>
          </p:sp>
          <p:sp>
            <p:nvSpPr>
              <p:cNvPr id="53272" name="Text Box 41"/>
              <p:cNvSpPr txBox="1">
                <a:spLocks noChangeArrowheads="1"/>
              </p:cNvSpPr>
              <p:nvPr/>
            </p:nvSpPr>
            <p:spPr bwMode="auto">
              <a:xfrm>
                <a:off x="5313406" y="4768861"/>
                <a:ext cx="498400" cy="2954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GB" sz="1200">
                    <a:solidFill>
                      <a:srgbClr val="000000"/>
                    </a:solidFill>
                  </a:rPr>
                  <a:t>Innofin</a:t>
                </a:r>
                <a:br>
                  <a:rPr lang="en-GB" sz="1200">
                    <a:solidFill>
                      <a:srgbClr val="000000"/>
                    </a:solidFill>
                  </a:rPr>
                </a:br>
                <a:r>
                  <a:rPr lang="en-GB" sz="1200">
                    <a:solidFill>
                      <a:srgbClr val="000000"/>
                    </a:solidFill>
                  </a:rPr>
                  <a:t>7 (5)</a:t>
                </a:r>
              </a:p>
            </p:txBody>
          </p:sp>
          <p:sp>
            <p:nvSpPr>
              <p:cNvPr id="53273" name="Text Box 44"/>
              <p:cNvSpPr txBox="1">
                <a:spLocks noChangeArrowheads="1"/>
              </p:cNvSpPr>
              <p:nvPr/>
            </p:nvSpPr>
            <p:spPr bwMode="auto">
              <a:xfrm>
                <a:off x="6531647" y="4232275"/>
                <a:ext cx="613016" cy="3447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GB" sz="1400">
                    <a:solidFill>
                      <a:srgbClr val="000000"/>
                    </a:solidFill>
                  </a:rPr>
                  <a:t>Finpro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GB" sz="1400">
                    <a:solidFill>
                      <a:srgbClr val="000000"/>
                    </a:solidFill>
                  </a:rPr>
                  <a:t>35 (21)</a:t>
                </a:r>
              </a:p>
            </p:txBody>
          </p:sp>
          <p:sp>
            <p:nvSpPr>
              <p:cNvPr id="53274" name="Text Box 47"/>
              <p:cNvSpPr txBox="1">
                <a:spLocks noChangeArrowheads="1"/>
              </p:cNvSpPr>
              <p:nvPr/>
            </p:nvSpPr>
            <p:spPr bwMode="auto">
              <a:xfrm>
                <a:off x="4509006" y="2905125"/>
                <a:ext cx="3499430" cy="914096"/>
              </a:xfrm>
              <a:prstGeom prst="rect">
                <a:avLst/>
              </a:prstGeom>
              <a:noFill/>
              <a:ln w="6350" algn="ctr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bg-BG" sz="1400">
                    <a:solidFill>
                      <a:srgbClr val="000000"/>
                    </a:solidFill>
                  </a:rPr>
                  <a:t>Рисков капитал</a:t>
                </a:r>
                <a:r>
                  <a:rPr lang="en-GB" sz="1400">
                    <a:solidFill>
                      <a:srgbClr val="000000"/>
                    </a:solidFill>
                  </a:rPr>
                  <a:t>: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bg-BG" sz="1400">
                    <a:solidFill>
                      <a:srgbClr val="000000"/>
                    </a:solidFill>
                  </a:rPr>
                  <a:t>Частен </a:t>
                </a:r>
                <a:r>
                  <a:rPr lang="en-GB" sz="1400">
                    <a:solidFill>
                      <a:srgbClr val="000000"/>
                    </a:solidFill>
                  </a:rPr>
                  <a:t>364 </a:t>
                </a:r>
              </a:p>
              <a:p>
                <a:pPr algn="ctr" eaLnBrk="0" hangingPunct="0">
                  <a:lnSpc>
                    <a:spcPct val="90000"/>
                  </a:lnSpc>
                </a:pPr>
                <a:r>
                  <a:rPr lang="bg-BG" sz="1400">
                    <a:solidFill>
                      <a:srgbClr val="000000"/>
                    </a:solidFill>
                  </a:rPr>
                  <a:t>Инвестиции в промишлеността</a:t>
                </a:r>
                <a:r>
                  <a:rPr lang="en-GB" sz="1400">
                    <a:solidFill>
                      <a:srgbClr val="000000"/>
                    </a:solidFill>
                  </a:rPr>
                  <a:t>: </a:t>
                </a:r>
                <a:br>
                  <a:rPr lang="en-GB" sz="1400">
                    <a:solidFill>
                      <a:srgbClr val="000000"/>
                    </a:solidFill>
                  </a:rPr>
                </a:br>
                <a:r>
                  <a:rPr lang="bg-BG" sz="1200">
                    <a:solidFill>
                      <a:srgbClr val="000000"/>
                    </a:solidFill>
                  </a:rPr>
                  <a:t>директни</a:t>
                </a:r>
                <a:r>
                  <a:rPr lang="en-GB" sz="1200">
                    <a:solidFill>
                      <a:srgbClr val="000000"/>
                    </a:solidFill>
                  </a:rPr>
                  <a:t>19, </a:t>
                </a:r>
                <a:r>
                  <a:rPr lang="bg-BG" sz="1200">
                    <a:solidFill>
                      <a:srgbClr val="000000"/>
                    </a:solidFill>
                  </a:rPr>
                  <a:t>фондове за рисков капитал</a:t>
                </a:r>
                <a:r>
                  <a:rPr lang="en-GB" sz="1200">
                    <a:solidFill>
                      <a:srgbClr val="000000"/>
                    </a:solidFill>
                  </a:rPr>
                  <a:t>131, </a:t>
                </a:r>
                <a:br>
                  <a:rPr lang="en-GB" sz="1200">
                    <a:solidFill>
                      <a:srgbClr val="000000"/>
                    </a:solidFill>
                  </a:rPr>
                </a:br>
                <a:r>
                  <a:rPr lang="en-GB" sz="1200">
                    <a:solidFill>
                      <a:srgbClr val="000000"/>
                    </a:solidFill>
                  </a:rPr>
                  <a:t>seed funding 7</a:t>
                </a:r>
              </a:p>
            </p:txBody>
          </p:sp>
          <p:sp>
            <p:nvSpPr>
              <p:cNvPr id="53275" name="Text Box 51"/>
              <p:cNvSpPr txBox="1">
                <a:spLocks noChangeArrowheads="1"/>
              </p:cNvSpPr>
              <p:nvPr/>
            </p:nvSpPr>
            <p:spPr bwMode="auto">
              <a:xfrm>
                <a:off x="5749448" y="4059237"/>
                <a:ext cx="399415" cy="3447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GB" sz="1400">
                    <a:solidFill>
                      <a:srgbClr val="000000"/>
                    </a:solidFill>
                  </a:rPr>
                  <a:t>Sitra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GB" sz="1400">
                    <a:solidFill>
                      <a:srgbClr val="000000"/>
                    </a:solidFill>
                  </a:rPr>
                  <a:t>35</a:t>
                </a:r>
                <a:endParaRPr lang="en-GB" sz="1400" i="1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9750"/>
            <a:ext cx="7848600" cy="460375"/>
          </a:xfrm>
        </p:spPr>
        <p:txBody>
          <a:bodyPr/>
          <a:lstStyle/>
          <a:p>
            <a:r>
              <a:rPr lang="bg-BG" smtClean="0"/>
              <a:t>Ресурси в сферата на иновациите</a:t>
            </a:r>
            <a:br>
              <a:rPr lang="bg-BG" smtClean="0"/>
            </a:b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НИРД</a:t>
            </a:r>
            <a:r>
              <a:rPr lang="en-US" dirty="0" smtClean="0"/>
              <a:t> </a:t>
            </a:r>
            <a:r>
              <a:rPr lang="bg-BG" dirty="0" smtClean="0"/>
              <a:t>в публичния сектор на Финландия </a:t>
            </a:r>
            <a:endParaRPr lang="en-GB" dirty="0" smtClean="0"/>
          </a:p>
        </p:txBody>
      </p:sp>
      <p:grpSp>
        <p:nvGrpSpPr>
          <p:cNvPr id="55300" name="Group 73"/>
          <p:cNvGrpSpPr>
            <a:grpSpLocks/>
          </p:cNvGrpSpPr>
          <p:nvPr/>
        </p:nvGrpSpPr>
        <p:grpSpPr bwMode="auto">
          <a:xfrm>
            <a:off x="450850" y="1335088"/>
            <a:ext cx="6681788" cy="4737100"/>
            <a:chOff x="451104" y="1335024"/>
            <a:chExt cx="6681216" cy="4736592"/>
          </a:xfrm>
        </p:grpSpPr>
        <p:grpSp>
          <p:nvGrpSpPr>
            <p:cNvPr id="55301" name="Group 71"/>
            <p:cNvGrpSpPr>
              <a:grpSpLocks/>
            </p:cNvGrpSpPr>
            <p:nvPr/>
          </p:nvGrpSpPr>
          <p:grpSpPr bwMode="auto">
            <a:xfrm>
              <a:off x="5172808" y="3000374"/>
              <a:ext cx="194897" cy="2832100"/>
              <a:chOff x="5172808" y="3000374"/>
              <a:chExt cx="194897" cy="2832100"/>
            </a:xfrm>
          </p:grpSpPr>
          <p:sp>
            <p:nvSpPr>
              <p:cNvPr id="55375" name="Line 10"/>
              <p:cNvSpPr>
                <a:spLocks noChangeShapeType="1"/>
              </p:cNvSpPr>
              <p:nvPr/>
            </p:nvSpPr>
            <p:spPr bwMode="auto">
              <a:xfrm>
                <a:off x="5172808" y="3936207"/>
                <a:ext cx="191988" cy="0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lIns="144000" rIns="144000" anchorCtr="1">
                <a:spAutoFit/>
              </a:bodyPr>
              <a:lstStyle/>
              <a:p>
                <a:endParaRPr lang="bg-BG"/>
              </a:p>
            </p:txBody>
          </p:sp>
          <p:sp>
            <p:nvSpPr>
              <p:cNvPr id="55376" name="Line 11"/>
              <p:cNvSpPr>
                <a:spLocks noChangeShapeType="1"/>
              </p:cNvSpPr>
              <p:nvPr/>
            </p:nvSpPr>
            <p:spPr bwMode="auto">
              <a:xfrm>
                <a:off x="5175717" y="4807745"/>
                <a:ext cx="191988" cy="0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lIns="144000" rIns="144000" anchorCtr="1">
                <a:spAutoFit/>
              </a:bodyPr>
              <a:lstStyle/>
              <a:p>
                <a:endParaRPr lang="bg-BG"/>
              </a:p>
            </p:txBody>
          </p:sp>
          <p:sp>
            <p:nvSpPr>
              <p:cNvPr id="55377" name="Line 12"/>
              <p:cNvSpPr>
                <a:spLocks noChangeShapeType="1"/>
              </p:cNvSpPr>
              <p:nvPr/>
            </p:nvSpPr>
            <p:spPr bwMode="auto">
              <a:xfrm>
                <a:off x="5175717" y="3000374"/>
                <a:ext cx="191988" cy="0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lIns="144000" rIns="144000" anchorCtr="1">
                <a:spAutoFit/>
              </a:bodyPr>
              <a:lstStyle/>
              <a:p>
                <a:endParaRPr lang="bg-BG"/>
              </a:p>
            </p:txBody>
          </p:sp>
          <p:sp>
            <p:nvSpPr>
              <p:cNvPr id="55378" name="Line 13"/>
              <p:cNvSpPr>
                <a:spLocks noChangeShapeType="1"/>
              </p:cNvSpPr>
              <p:nvPr/>
            </p:nvSpPr>
            <p:spPr bwMode="auto">
              <a:xfrm>
                <a:off x="5367705" y="3000374"/>
                <a:ext cx="0" cy="2832100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lIns="144000" rIns="144000" anchorCtr="1">
                <a:spAutoFit/>
              </a:bodyPr>
              <a:lstStyle/>
              <a:p>
                <a:endParaRPr lang="bg-BG"/>
              </a:p>
            </p:txBody>
          </p:sp>
        </p:grpSp>
        <p:sp>
          <p:nvSpPr>
            <p:cNvPr id="55302" name="Line 17"/>
            <p:cNvSpPr>
              <a:spLocks noChangeShapeType="1"/>
            </p:cNvSpPr>
            <p:nvPr/>
          </p:nvSpPr>
          <p:spPr bwMode="auto">
            <a:xfrm>
              <a:off x="1632439" y="2219325"/>
              <a:ext cx="492369" cy="0"/>
            </a:xfrm>
            <a:prstGeom prst="line">
              <a:avLst/>
            </a:prstGeom>
            <a:noFill/>
            <a:ln w="38100" cap="rnd">
              <a:solidFill>
                <a:srgbClr val="003366"/>
              </a:solidFill>
              <a:prstDash val="sysDot"/>
              <a:round/>
              <a:headEnd/>
              <a:tailEnd/>
            </a:ln>
          </p:spPr>
          <p:txBody>
            <a:bodyPr lIns="144000" rIns="144000" anchorCtr="1">
              <a:spAutoFit/>
            </a:bodyPr>
            <a:lstStyle/>
            <a:p>
              <a:endParaRPr lang="bg-BG"/>
            </a:p>
          </p:txBody>
        </p:sp>
        <p:grpSp>
          <p:nvGrpSpPr>
            <p:cNvPr id="55303" name="Group 79"/>
            <p:cNvGrpSpPr>
              <a:grpSpLocks/>
            </p:cNvGrpSpPr>
            <p:nvPr/>
          </p:nvGrpSpPr>
          <p:grpSpPr bwMode="auto">
            <a:xfrm>
              <a:off x="451104" y="1335024"/>
              <a:ext cx="6681216" cy="445008"/>
              <a:chOff x="488696" y="1096899"/>
              <a:chExt cx="7237984" cy="445008"/>
            </a:xfrm>
          </p:grpSpPr>
          <p:sp>
            <p:nvSpPr>
              <p:cNvPr id="14373" name="Text Box 34"/>
              <p:cNvSpPr txBox="1">
                <a:spLocks noChangeArrowheads="1"/>
              </p:cNvSpPr>
              <p:nvPr/>
            </p:nvSpPr>
            <p:spPr bwMode="auto">
              <a:xfrm>
                <a:off x="496888" y="1101725"/>
                <a:ext cx="7219950" cy="434975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AFD7FF"/>
                  </a:gs>
                </a:gsLst>
                <a:path path="circle">
                  <a:fillToRect l="50000" t="50000" r="50000" b="50000"/>
                </a:path>
              </a:gradFill>
              <a:ln w="12700">
                <a:noFill/>
                <a:miter lim="800000"/>
                <a:headEnd/>
                <a:tailEnd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wrap="none" anchor="ctr"/>
              <a:lstStyle/>
              <a:p>
                <a:pPr defTabSz="9144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55374" name="Text Box 35"/>
              <p:cNvSpPr txBox="1">
                <a:spLocks noChangeArrowheads="1"/>
              </p:cNvSpPr>
              <p:nvPr/>
            </p:nvSpPr>
            <p:spPr bwMode="auto">
              <a:xfrm>
                <a:off x="4203128" y="1181133"/>
                <a:ext cx="1539082" cy="27495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bg-BG" sz="1800">
                    <a:solidFill>
                      <a:srgbClr val="000000"/>
                    </a:solidFill>
                  </a:rPr>
                  <a:t>ПАРЛАМЕНТ</a:t>
                </a:r>
                <a:endParaRPr lang="en-GB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5304" name="Group 70"/>
            <p:cNvGrpSpPr>
              <a:grpSpLocks/>
            </p:cNvGrpSpPr>
            <p:nvPr/>
          </p:nvGrpSpPr>
          <p:grpSpPr bwMode="auto">
            <a:xfrm>
              <a:off x="3336682" y="3000374"/>
              <a:ext cx="197825" cy="1825625"/>
              <a:chOff x="3336682" y="3000374"/>
              <a:chExt cx="197825" cy="1825625"/>
            </a:xfrm>
          </p:grpSpPr>
          <p:sp>
            <p:nvSpPr>
              <p:cNvPr id="55367" name="Line 5"/>
              <p:cNvSpPr>
                <a:spLocks noChangeShapeType="1"/>
              </p:cNvSpPr>
              <p:nvPr/>
            </p:nvSpPr>
            <p:spPr bwMode="auto">
              <a:xfrm>
                <a:off x="3336682" y="3936207"/>
                <a:ext cx="193430" cy="0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lIns="144000" rIns="144000" anchorCtr="1">
                <a:spAutoFit/>
              </a:bodyPr>
              <a:lstStyle/>
              <a:p>
                <a:endParaRPr lang="bg-BG"/>
              </a:p>
            </p:txBody>
          </p:sp>
          <p:sp>
            <p:nvSpPr>
              <p:cNvPr id="55368" name="Line 6"/>
              <p:cNvSpPr>
                <a:spLocks noChangeShapeType="1"/>
              </p:cNvSpPr>
              <p:nvPr/>
            </p:nvSpPr>
            <p:spPr bwMode="auto">
              <a:xfrm>
                <a:off x="3339613" y="4822825"/>
                <a:ext cx="193430" cy="0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lIns="144000" rIns="144000" anchorCtr="1">
                <a:spAutoFit/>
              </a:bodyPr>
              <a:lstStyle/>
              <a:p>
                <a:endParaRPr lang="bg-BG"/>
              </a:p>
            </p:txBody>
          </p:sp>
          <p:sp>
            <p:nvSpPr>
              <p:cNvPr id="55369" name="Line 7"/>
              <p:cNvSpPr>
                <a:spLocks noChangeShapeType="1"/>
              </p:cNvSpPr>
              <p:nvPr/>
            </p:nvSpPr>
            <p:spPr bwMode="auto">
              <a:xfrm>
                <a:off x="3341077" y="3000374"/>
                <a:ext cx="193430" cy="0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lIns="144000" rIns="144000" anchorCtr="1">
                <a:spAutoFit/>
              </a:bodyPr>
              <a:lstStyle/>
              <a:p>
                <a:endParaRPr lang="bg-BG"/>
              </a:p>
            </p:txBody>
          </p:sp>
          <p:sp>
            <p:nvSpPr>
              <p:cNvPr id="55370" name="Line 8"/>
              <p:cNvSpPr>
                <a:spLocks noChangeShapeType="1"/>
              </p:cNvSpPr>
              <p:nvPr/>
            </p:nvSpPr>
            <p:spPr bwMode="auto">
              <a:xfrm flipH="1">
                <a:off x="3533042" y="3000374"/>
                <a:ext cx="1465" cy="1825625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lIns="144000" rIns="144000" anchorCtr="1">
                <a:spAutoFit/>
              </a:bodyPr>
              <a:lstStyle/>
              <a:p>
                <a:endParaRPr lang="bg-BG"/>
              </a:p>
            </p:txBody>
          </p:sp>
        </p:grpSp>
        <p:sp>
          <p:nvSpPr>
            <p:cNvPr id="55305" name="Line 19"/>
            <p:cNvSpPr>
              <a:spLocks noChangeShapeType="1"/>
            </p:cNvSpPr>
            <p:nvPr/>
          </p:nvSpPr>
          <p:spPr bwMode="auto">
            <a:xfrm>
              <a:off x="2760785" y="2381250"/>
              <a:ext cx="0" cy="374650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/>
            </a:ln>
          </p:spPr>
          <p:txBody>
            <a:bodyPr lIns="144000" rIns="144000" anchorCtr="1">
              <a:spAutoFit/>
            </a:bodyPr>
            <a:lstStyle/>
            <a:p>
              <a:endParaRPr lang="bg-BG"/>
            </a:p>
          </p:txBody>
        </p:sp>
        <p:grpSp>
          <p:nvGrpSpPr>
            <p:cNvPr id="55306" name="Group 60"/>
            <p:cNvGrpSpPr>
              <a:grpSpLocks/>
            </p:cNvGrpSpPr>
            <p:nvPr/>
          </p:nvGrpSpPr>
          <p:grpSpPr bwMode="auto">
            <a:xfrm>
              <a:off x="2078738" y="3566160"/>
              <a:ext cx="1359405" cy="737616"/>
              <a:chOff x="2251964" y="3408998"/>
              <a:chExt cx="1472692" cy="737616"/>
            </a:xfrm>
          </p:grpSpPr>
          <p:sp>
            <p:nvSpPr>
              <p:cNvPr id="14381" name="Rectangle 22"/>
              <p:cNvSpPr>
                <a:spLocks noChangeArrowheads="1"/>
              </p:cNvSpPr>
              <p:nvPr/>
            </p:nvSpPr>
            <p:spPr bwMode="auto">
              <a:xfrm>
                <a:off x="2260600" y="3414714"/>
                <a:ext cx="1460500" cy="728662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AFD7FF"/>
                  </a:gs>
                </a:gsLst>
                <a:path path="circle">
                  <a:fillToRect l="50000" t="50000" r="50000" b="50000"/>
                </a:path>
              </a:gradFill>
              <a:ln w="12700">
                <a:noFill/>
                <a:miter lim="800000"/>
                <a:headEnd/>
                <a:tailEnd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wrap="none" anchor="ctr"/>
              <a:lstStyle/>
              <a:p>
                <a:pPr defTabSz="9144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55366" name="Text Box 23"/>
              <p:cNvSpPr txBox="1">
                <a:spLocks noChangeArrowheads="1"/>
              </p:cNvSpPr>
              <p:nvPr/>
            </p:nvSpPr>
            <p:spPr bwMode="auto">
              <a:xfrm>
                <a:off x="2310723" y="3575556"/>
                <a:ext cx="1377510" cy="4060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eaLnBrk="0" hangingPunct="0">
                  <a:lnSpc>
                    <a:spcPts val="1600"/>
                  </a:lnSpc>
                </a:pPr>
                <a:r>
                  <a:rPr lang="bg-BG" sz="1600">
                    <a:solidFill>
                      <a:srgbClr val="000000"/>
                    </a:solidFill>
                  </a:rPr>
                  <a:t>Академия на </a:t>
                </a:r>
              </a:p>
              <a:p>
                <a:pPr algn="ctr" eaLnBrk="0" hangingPunct="0">
                  <a:lnSpc>
                    <a:spcPts val="1600"/>
                  </a:lnSpc>
                </a:pPr>
                <a:r>
                  <a:rPr lang="bg-BG" sz="1600">
                    <a:solidFill>
                      <a:srgbClr val="000000"/>
                    </a:solidFill>
                  </a:rPr>
                  <a:t>Финландия</a:t>
                </a:r>
                <a:endParaRPr lang="en-GB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5307" name="Group 61"/>
            <p:cNvGrpSpPr>
              <a:grpSpLocks/>
            </p:cNvGrpSpPr>
            <p:nvPr/>
          </p:nvGrpSpPr>
          <p:grpSpPr bwMode="auto">
            <a:xfrm>
              <a:off x="2078736" y="4437888"/>
              <a:ext cx="1359408" cy="737616"/>
              <a:chOff x="2251964" y="4399788"/>
              <a:chExt cx="1472692" cy="737616"/>
            </a:xfrm>
          </p:grpSpPr>
          <p:sp>
            <p:nvSpPr>
              <p:cNvPr id="14379" name="Rectangle 25"/>
              <p:cNvSpPr>
                <a:spLocks noChangeArrowheads="1"/>
              </p:cNvSpPr>
              <p:nvPr/>
            </p:nvSpPr>
            <p:spPr bwMode="auto">
              <a:xfrm>
                <a:off x="2260600" y="4405314"/>
                <a:ext cx="1460500" cy="728662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AFD7FF"/>
                  </a:gs>
                </a:gsLst>
                <a:path path="circle">
                  <a:fillToRect l="50000" t="50000" r="50000" b="50000"/>
                </a:path>
              </a:gradFill>
              <a:ln w="12700">
                <a:noFill/>
                <a:miter lim="800000"/>
                <a:headEnd/>
                <a:tailEnd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wrap="none" anchor="ctr"/>
              <a:lstStyle/>
              <a:p>
                <a:pPr defTabSz="9144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55362" name="Text Box 26"/>
              <p:cNvSpPr txBox="1">
                <a:spLocks noChangeArrowheads="1"/>
              </p:cNvSpPr>
              <p:nvPr/>
            </p:nvSpPr>
            <p:spPr bwMode="auto">
              <a:xfrm>
                <a:off x="2281177" y="4658907"/>
                <a:ext cx="1428013" cy="2209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bg-BG" sz="1600">
                    <a:solidFill>
                      <a:srgbClr val="000000"/>
                    </a:solidFill>
                  </a:rPr>
                  <a:t>Университети</a:t>
                </a:r>
                <a:endParaRPr lang="en-GB" sz="16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5308" name="Line 20"/>
            <p:cNvSpPr>
              <a:spLocks noChangeShapeType="1"/>
            </p:cNvSpPr>
            <p:nvPr/>
          </p:nvSpPr>
          <p:spPr bwMode="auto">
            <a:xfrm>
              <a:off x="4602774" y="1771650"/>
              <a:ext cx="0" cy="898525"/>
            </a:xfrm>
            <a:prstGeom prst="line">
              <a:avLst/>
            </a:prstGeom>
            <a:noFill/>
            <a:ln w="22225">
              <a:solidFill>
                <a:schemeClr val="bg2"/>
              </a:solidFill>
              <a:round/>
              <a:headEnd/>
              <a:tailEnd/>
            </a:ln>
          </p:spPr>
          <p:txBody>
            <a:bodyPr lIns="144000" rIns="144000" anchorCtr="1">
              <a:spAutoFit/>
            </a:bodyPr>
            <a:lstStyle/>
            <a:p>
              <a:endParaRPr lang="bg-BG"/>
            </a:p>
          </p:txBody>
        </p:sp>
        <p:grpSp>
          <p:nvGrpSpPr>
            <p:cNvPr id="55309" name="Group 58"/>
            <p:cNvGrpSpPr>
              <a:grpSpLocks/>
            </p:cNvGrpSpPr>
            <p:nvPr/>
          </p:nvGrpSpPr>
          <p:grpSpPr bwMode="auto">
            <a:xfrm>
              <a:off x="3919728" y="2615184"/>
              <a:ext cx="1365505" cy="822960"/>
              <a:chOff x="4246372" y="2434912"/>
              <a:chExt cx="1479296" cy="822960"/>
            </a:xfrm>
          </p:grpSpPr>
          <p:sp>
            <p:nvSpPr>
              <p:cNvPr id="14377" name="Rectangle 28"/>
              <p:cNvSpPr>
                <a:spLocks noChangeArrowheads="1"/>
              </p:cNvSpPr>
              <p:nvPr/>
            </p:nvSpPr>
            <p:spPr bwMode="auto">
              <a:xfrm>
                <a:off x="4256088" y="2443866"/>
                <a:ext cx="1460500" cy="804862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AFD7FF"/>
                  </a:gs>
                </a:gsLst>
                <a:path path="circle">
                  <a:fillToRect l="50000" t="50000" r="50000" b="50000"/>
                </a:path>
              </a:gradFill>
              <a:ln w="12700">
                <a:noFill/>
                <a:miter lim="800000"/>
                <a:headEnd/>
                <a:tailEnd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wrap="none" anchor="ctr"/>
              <a:lstStyle/>
              <a:p>
                <a:pPr defTabSz="9144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55358" name="Text Box 29"/>
              <p:cNvSpPr txBox="1">
                <a:spLocks noChangeArrowheads="1"/>
              </p:cNvSpPr>
              <p:nvPr/>
            </p:nvSpPr>
            <p:spPr bwMode="auto">
              <a:xfrm>
                <a:off x="4287655" y="2579207"/>
                <a:ext cx="1352007" cy="5327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algn="ctr" eaLnBrk="0" hangingPunct="0">
                  <a:lnSpc>
                    <a:spcPts val="1400"/>
                  </a:lnSpc>
                </a:pPr>
                <a:r>
                  <a:rPr lang="bg-BG" sz="1400">
                    <a:solidFill>
                      <a:srgbClr val="000000"/>
                    </a:solidFill>
                  </a:rPr>
                  <a:t>Министерство на заетостта и икономиката</a:t>
                </a:r>
                <a:endParaRPr lang="en-GB" sz="1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5310" name="Group 63"/>
            <p:cNvGrpSpPr>
              <a:grpSpLocks/>
            </p:cNvGrpSpPr>
            <p:nvPr/>
          </p:nvGrpSpPr>
          <p:grpSpPr bwMode="auto">
            <a:xfrm>
              <a:off x="3928697" y="4443414"/>
              <a:ext cx="1348154" cy="728662"/>
              <a:chOff x="4256088" y="4405314"/>
              <a:chExt cx="1460500" cy="728662"/>
            </a:xfrm>
          </p:grpSpPr>
          <p:sp>
            <p:nvSpPr>
              <p:cNvPr id="14367" name="Rectangle 43"/>
              <p:cNvSpPr>
                <a:spLocks noChangeArrowheads="1"/>
              </p:cNvSpPr>
              <p:nvPr/>
            </p:nvSpPr>
            <p:spPr bwMode="auto">
              <a:xfrm>
                <a:off x="4256088" y="4405314"/>
                <a:ext cx="1460500" cy="728662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AFD7FF"/>
                  </a:gs>
                </a:gsLst>
                <a:path path="circle">
                  <a:fillToRect l="50000" t="50000" r="50000" b="50000"/>
                </a:path>
              </a:gradFill>
              <a:ln w="12700">
                <a:noFill/>
                <a:miter lim="800000"/>
                <a:headEnd/>
                <a:tailEnd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wrap="none" anchor="ctr"/>
              <a:lstStyle/>
              <a:p>
                <a:pPr defTabSz="9144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55354" name="Text Box 44"/>
              <p:cNvSpPr txBox="1">
                <a:spLocks noChangeArrowheads="1"/>
              </p:cNvSpPr>
              <p:nvPr/>
            </p:nvSpPr>
            <p:spPr bwMode="auto">
              <a:xfrm>
                <a:off x="4777079" y="4658846"/>
                <a:ext cx="418518" cy="2215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600">
                    <a:solidFill>
                      <a:srgbClr val="000000"/>
                    </a:solidFill>
                  </a:rPr>
                  <a:t>VTT</a:t>
                </a:r>
              </a:p>
            </p:txBody>
          </p:sp>
        </p:grpSp>
        <p:grpSp>
          <p:nvGrpSpPr>
            <p:cNvPr id="55311" name="Group 62"/>
            <p:cNvGrpSpPr>
              <a:grpSpLocks/>
            </p:cNvGrpSpPr>
            <p:nvPr/>
          </p:nvGrpSpPr>
          <p:grpSpPr bwMode="auto">
            <a:xfrm>
              <a:off x="3928697" y="3571876"/>
              <a:ext cx="1348154" cy="728662"/>
              <a:chOff x="4256088" y="3414714"/>
              <a:chExt cx="1460500" cy="728662"/>
            </a:xfrm>
          </p:grpSpPr>
          <p:sp>
            <p:nvSpPr>
              <p:cNvPr id="14365" name="Rectangle 46"/>
              <p:cNvSpPr>
                <a:spLocks noChangeArrowheads="1"/>
              </p:cNvSpPr>
              <p:nvPr/>
            </p:nvSpPr>
            <p:spPr bwMode="auto">
              <a:xfrm>
                <a:off x="4256088" y="3414714"/>
                <a:ext cx="1460500" cy="728662"/>
              </a:xfrm>
              <a:prstGeom prst="rect">
                <a:avLst/>
              </a:prstGeom>
              <a:gradFill rotWithShape="0">
                <a:gsLst>
                  <a:gs pos="0">
                    <a:srgbClr val="D3E9FF"/>
                  </a:gs>
                  <a:gs pos="100000">
                    <a:srgbClr val="AFD7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noFill/>
                <a:miter lim="800000"/>
                <a:headEnd/>
                <a:tailEnd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wrap="none" anchor="ctr"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55350" name="Text Box 47"/>
              <p:cNvSpPr txBox="1">
                <a:spLocks noChangeArrowheads="1"/>
              </p:cNvSpPr>
              <p:nvPr/>
            </p:nvSpPr>
            <p:spPr bwMode="auto">
              <a:xfrm>
                <a:off x="4659825" y="3654396"/>
                <a:ext cx="653027" cy="2492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GB" sz="1800">
                    <a:solidFill>
                      <a:srgbClr val="000000"/>
                    </a:solidFill>
                  </a:rPr>
                  <a:t>Tekes</a:t>
                </a:r>
              </a:p>
            </p:txBody>
          </p:sp>
        </p:grpSp>
        <p:grpSp>
          <p:nvGrpSpPr>
            <p:cNvPr id="55312" name="Group 81"/>
            <p:cNvGrpSpPr>
              <a:grpSpLocks/>
            </p:cNvGrpSpPr>
            <p:nvPr/>
          </p:nvGrpSpPr>
          <p:grpSpPr bwMode="auto">
            <a:xfrm>
              <a:off x="5660781" y="2381250"/>
              <a:ext cx="1465443" cy="3359150"/>
              <a:chOff x="6132513" y="2143125"/>
              <a:chExt cx="1587563" cy="3359150"/>
            </a:xfrm>
          </p:grpSpPr>
          <p:grpSp>
            <p:nvGrpSpPr>
              <p:cNvPr id="55333" name="Group 14"/>
              <p:cNvGrpSpPr>
                <a:grpSpLocks/>
              </p:cNvGrpSpPr>
              <p:nvPr/>
            </p:nvGrpSpPr>
            <p:grpSpPr bwMode="auto">
              <a:xfrm>
                <a:off x="6132513" y="2886075"/>
                <a:ext cx="209550" cy="2616200"/>
                <a:chOff x="4837" y="1720"/>
                <a:chExt cx="132" cy="1648"/>
              </a:xfrm>
            </p:grpSpPr>
            <p:sp>
              <p:nvSpPr>
                <p:cNvPr id="55345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4837" y="1722"/>
                  <a:ext cx="132" cy="0"/>
                </a:xfrm>
                <a:prstGeom prst="line">
                  <a:avLst/>
                </a:prstGeom>
                <a:noFill/>
                <a:ln w="222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lIns="144000" rIns="144000" anchorCtr="1">
                  <a:spAutoFit/>
                </a:bodyPr>
                <a:lstStyle/>
                <a:p>
                  <a:endParaRPr lang="bg-BG"/>
                </a:p>
              </p:txBody>
            </p:sp>
            <p:sp>
              <p:nvSpPr>
                <p:cNvPr id="55346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4837" y="1720"/>
                  <a:ext cx="0" cy="1648"/>
                </a:xfrm>
                <a:prstGeom prst="line">
                  <a:avLst/>
                </a:prstGeom>
                <a:noFill/>
                <a:ln w="222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lIns="144000" rIns="144000" anchorCtr="1">
                  <a:spAutoFit/>
                </a:bodyPr>
                <a:lstStyle/>
                <a:p>
                  <a:endParaRPr lang="bg-BG"/>
                </a:p>
              </p:txBody>
            </p:sp>
          </p:grpSp>
          <p:sp>
            <p:nvSpPr>
              <p:cNvPr id="55334" name="Line 18"/>
              <p:cNvSpPr>
                <a:spLocks noChangeShapeType="1"/>
              </p:cNvSpPr>
              <p:nvPr/>
            </p:nvSpPr>
            <p:spPr bwMode="auto">
              <a:xfrm>
                <a:off x="6986588" y="2143125"/>
                <a:ext cx="0" cy="374650"/>
              </a:xfrm>
              <a:prstGeom prst="line">
                <a:avLst/>
              </a:prstGeom>
              <a:noFill/>
              <a:ln w="222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lIns="144000" rIns="144000" anchorCtr="1">
                <a:spAutoFit/>
              </a:bodyPr>
              <a:lstStyle/>
              <a:p>
                <a:endParaRPr lang="bg-BG"/>
              </a:p>
            </p:txBody>
          </p:sp>
          <p:grpSp>
            <p:nvGrpSpPr>
              <p:cNvPr id="55335" name="Group 76"/>
              <p:cNvGrpSpPr>
                <a:grpSpLocks/>
              </p:cNvGrpSpPr>
              <p:nvPr/>
            </p:nvGrpSpPr>
            <p:grpSpPr bwMode="auto">
              <a:xfrm>
                <a:off x="6247384" y="2377059"/>
                <a:ext cx="1472692" cy="1011936"/>
                <a:chOff x="6247384" y="2377059"/>
                <a:chExt cx="1472692" cy="1011936"/>
              </a:xfrm>
            </p:grpSpPr>
            <p:sp>
              <p:nvSpPr>
                <p:cNvPr id="14375" name="Rectangle 31"/>
                <p:cNvSpPr>
                  <a:spLocks noChangeArrowheads="1"/>
                </p:cNvSpPr>
                <p:nvPr/>
              </p:nvSpPr>
              <p:spPr bwMode="auto">
                <a:xfrm>
                  <a:off x="6254750" y="2386014"/>
                  <a:ext cx="1460500" cy="995362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00000">
                      <a:srgbClr val="AFD7FF"/>
                    </a:gs>
                  </a:gsLst>
                  <a:path path="circle">
                    <a:fillToRect l="50000" t="50000" r="50000" b="50000"/>
                  </a:path>
                </a:gradFill>
                <a:ln w="12700">
                  <a:noFill/>
                  <a:miter lim="800000"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txBody>
                <a:bodyPr wrap="none" anchor="ctr"/>
                <a:lstStyle/>
                <a:p>
                  <a:pPr defTabSz="914400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800" dirty="0">
                    <a:solidFill>
                      <a:srgbClr val="004B8D"/>
                    </a:solidFill>
                    <a:latin typeface="+mn-lt"/>
                  </a:endParaRPr>
                </a:p>
              </p:txBody>
            </p:sp>
            <p:sp>
              <p:nvSpPr>
                <p:cNvPr id="5534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6343847" y="2500775"/>
                  <a:ext cx="1300398" cy="767676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>
                  <a:spAutoFit/>
                </a:bodyPr>
                <a:lstStyle/>
                <a:p>
                  <a:pPr algn="ctr" eaLnBrk="0" hangingPunct="0">
                    <a:lnSpc>
                      <a:spcPct val="90000"/>
                    </a:lnSpc>
                  </a:pPr>
                  <a:r>
                    <a:rPr lang="bg-BG" sz="1400">
                      <a:solidFill>
                        <a:srgbClr val="000000"/>
                      </a:solidFill>
                    </a:rPr>
                    <a:t>Други </a:t>
                  </a:r>
                </a:p>
                <a:p>
                  <a:pPr algn="ctr" eaLnBrk="0" hangingPunct="0">
                    <a:lnSpc>
                      <a:spcPct val="90000"/>
                    </a:lnSpc>
                  </a:pPr>
                  <a:r>
                    <a:rPr lang="bg-BG" sz="1400">
                      <a:solidFill>
                        <a:srgbClr val="000000"/>
                      </a:solidFill>
                    </a:rPr>
                    <a:t>министерства </a:t>
                  </a:r>
                </a:p>
                <a:p>
                  <a:pPr algn="ctr" eaLnBrk="0" hangingPunct="0">
                    <a:lnSpc>
                      <a:spcPct val="90000"/>
                    </a:lnSpc>
                  </a:pPr>
                  <a:r>
                    <a:rPr lang="bg-BG" sz="1400">
                      <a:solidFill>
                        <a:srgbClr val="000000"/>
                      </a:solidFill>
                    </a:rPr>
                    <a:t>и техни </a:t>
                  </a:r>
                </a:p>
                <a:p>
                  <a:pPr algn="ctr" eaLnBrk="0" hangingPunct="0">
                    <a:lnSpc>
                      <a:spcPct val="90000"/>
                    </a:lnSpc>
                  </a:pPr>
                  <a:r>
                    <a:rPr lang="bg-BG" sz="1400">
                      <a:solidFill>
                        <a:srgbClr val="000000"/>
                      </a:solidFill>
                    </a:rPr>
                    <a:t>институти</a:t>
                  </a:r>
                  <a:endParaRPr lang="en-GB" sz="1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5336" name="Group 57"/>
              <p:cNvGrpSpPr>
                <a:grpSpLocks/>
              </p:cNvGrpSpPr>
              <p:nvPr/>
            </p:nvGrpSpPr>
            <p:grpSpPr bwMode="auto">
              <a:xfrm>
                <a:off x="6253178" y="3476626"/>
                <a:ext cx="1462072" cy="1457325"/>
                <a:chOff x="6253178" y="3440542"/>
                <a:chExt cx="1462072" cy="1457325"/>
              </a:xfrm>
            </p:grpSpPr>
            <p:sp>
              <p:nvSpPr>
                <p:cNvPr id="14359" name="Rectangle 55"/>
                <p:cNvSpPr>
                  <a:spLocks noChangeArrowheads="1"/>
                </p:cNvSpPr>
                <p:nvPr/>
              </p:nvSpPr>
              <p:spPr bwMode="auto">
                <a:xfrm>
                  <a:off x="6254750" y="3440542"/>
                  <a:ext cx="1460500" cy="1457325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00000">
                      <a:srgbClr val="AFD7FF"/>
                    </a:gs>
                  </a:gsLst>
                  <a:path path="circle">
                    <a:fillToRect l="50000" t="50000" r="50000" b="50000"/>
                  </a:path>
                </a:gradFill>
                <a:ln w="12700">
                  <a:noFill/>
                  <a:miter lim="800000"/>
                  <a:headEnd/>
                  <a:tailEnd/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txBody>
                <a:bodyPr wrap="none" anchor="ctr"/>
                <a:lstStyle/>
                <a:p>
                  <a:pPr defTabSz="914400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800" dirty="0">
                    <a:solidFill>
                      <a:srgbClr val="004B8D"/>
                    </a:solidFill>
                    <a:latin typeface="+mn-lt"/>
                  </a:endParaRPr>
                </a:p>
              </p:txBody>
            </p:sp>
            <p:sp>
              <p:nvSpPr>
                <p:cNvPr id="5534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6253178" y="3504407"/>
                  <a:ext cx="1460470" cy="1329595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hangingPunct="0">
                    <a:lnSpc>
                      <a:spcPct val="80000"/>
                    </a:lnSpc>
                    <a:spcBef>
                      <a:spcPct val="20000"/>
                    </a:spcBef>
                  </a:pPr>
                  <a:r>
                    <a:rPr lang="en-GB" sz="1600">
                      <a:solidFill>
                        <a:srgbClr val="000000"/>
                      </a:solidFill>
                    </a:rPr>
                    <a:t>Sitra</a:t>
                  </a:r>
                </a:p>
                <a:p>
                  <a:pPr algn="ctr" eaLnBrk="0" hangingPunct="0">
                    <a:lnSpc>
                      <a:spcPct val="80000"/>
                    </a:lnSpc>
                    <a:spcBef>
                      <a:spcPct val="20000"/>
                    </a:spcBef>
                  </a:pPr>
                  <a:r>
                    <a:rPr lang="en-GB" sz="1600">
                      <a:solidFill>
                        <a:srgbClr val="000000"/>
                      </a:solidFill>
                    </a:rPr>
                    <a:t>Finnvera plc</a:t>
                  </a:r>
                </a:p>
                <a:p>
                  <a:pPr algn="ctr" eaLnBrk="0" hangingPunct="0">
                    <a:lnSpc>
                      <a:spcPct val="80000"/>
                    </a:lnSpc>
                    <a:spcBef>
                      <a:spcPct val="20000"/>
                    </a:spcBef>
                  </a:pPr>
                  <a:r>
                    <a:rPr lang="en-GB" sz="1600">
                      <a:solidFill>
                        <a:srgbClr val="000000"/>
                      </a:solidFill>
                    </a:rPr>
                    <a:t>Finpro</a:t>
                  </a:r>
                </a:p>
                <a:p>
                  <a:pPr algn="ctr" eaLnBrk="0" hangingPunct="0">
                    <a:lnSpc>
                      <a:spcPct val="80000"/>
                    </a:lnSpc>
                    <a:spcBef>
                      <a:spcPct val="20000"/>
                    </a:spcBef>
                  </a:pPr>
                  <a:r>
                    <a:rPr lang="en-GB" sz="1600">
                      <a:solidFill>
                        <a:srgbClr val="000000"/>
                      </a:solidFill>
                    </a:rPr>
                    <a:t>Finnish</a:t>
                  </a:r>
                  <a:br>
                    <a:rPr lang="en-GB" sz="1600">
                      <a:solidFill>
                        <a:srgbClr val="000000"/>
                      </a:solidFill>
                    </a:rPr>
                  </a:br>
                  <a:r>
                    <a:rPr lang="en-GB" sz="1600">
                      <a:solidFill>
                        <a:srgbClr val="000000"/>
                      </a:solidFill>
                    </a:rPr>
                    <a:t>Industry</a:t>
                  </a:r>
                  <a:br>
                    <a:rPr lang="en-GB" sz="1600">
                      <a:solidFill>
                        <a:srgbClr val="000000"/>
                      </a:solidFill>
                    </a:rPr>
                  </a:br>
                  <a:r>
                    <a:rPr lang="en-GB" sz="1600">
                      <a:solidFill>
                        <a:srgbClr val="000000"/>
                      </a:solidFill>
                    </a:rPr>
                    <a:t>Investment Ltd</a:t>
                  </a:r>
                </a:p>
              </p:txBody>
            </p:sp>
          </p:grpSp>
        </p:grpSp>
        <p:grpSp>
          <p:nvGrpSpPr>
            <p:cNvPr id="55313" name="Group 67"/>
            <p:cNvGrpSpPr>
              <a:grpSpLocks/>
            </p:cNvGrpSpPr>
            <p:nvPr/>
          </p:nvGrpSpPr>
          <p:grpSpPr bwMode="auto">
            <a:xfrm>
              <a:off x="4828032" y="5334000"/>
              <a:ext cx="1359408" cy="737616"/>
              <a:chOff x="3468243" y="5543550"/>
              <a:chExt cx="1472692" cy="737616"/>
            </a:xfrm>
          </p:grpSpPr>
          <p:sp>
            <p:nvSpPr>
              <p:cNvPr id="66" name="Rectangle 43"/>
              <p:cNvSpPr>
                <a:spLocks noChangeArrowheads="1"/>
              </p:cNvSpPr>
              <p:nvPr/>
            </p:nvSpPr>
            <p:spPr bwMode="auto">
              <a:xfrm>
                <a:off x="3475038" y="5548314"/>
                <a:ext cx="1460500" cy="728662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AFD7FF"/>
                  </a:gs>
                </a:gsLst>
                <a:path path="circle">
                  <a:fillToRect l="50000" t="50000" r="50000" b="50000"/>
                </a:path>
              </a:gradFill>
              <a:ln w="12700">
                <a:noFill/>
                <a:miter lim="800000"/>
                <a:headEnd/>
                <a:tailEnd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wrap="none" anchor="ctr"/>
              <a:lstStyle/>
              <a:p>
                <a:pPr defTabSz="9144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55332" name="Text Box 50"/>
              <p:cNvSpPr txBox="1">
                <a:spLocks noChangeArrowheads="1"/>
              </p:cNvSpPr>
              <p:nvPr/>
            </p:nvSpPr>
            <p:spPr bwMode="auto">
              <a:xfrm>
                <a:off x="3490583" y="5691073"/>
                <a:ext cx="1429731" cy="4409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bg-BG" sz="1600">
                    <a:solidFill>
                      <a:srgbClr val="000000"/>
                    </a:solidFill>
                  </a:rPr>
                  <a:t>Регионални</a:t>
                </a:r>
                <a:r>
                  <a:rPr lang="en-GB" sz="1600">
                    <a:solidFill>
                      <a:srgbClr val="000000"/>
                    </a:solidFill>
                  </a:rPr>
                  <a:t/>
                </a:r>
                <a:br>
                  <a:rPr lang="en-GB" sz="1600">
                    <a:solidFill>
                      <a:srgbClr val="000000"/>
                    </a:solidFill>
                  </a:rPr>
                </a:br>
                <a:r>
                  <a:rPr lang="en-GB" sz="1600">
                    <a:solidFill>
                      <a:srgbClr val="000000"/>
                    </a:solidFill>
                  </a:rPr>
                  <a:t>ELY </a:t>
                </a:r>
                <a:r>
                  <a:rPr lang="bg-BG" sz="1600">
                    <a:solidFill>
                      <a:srgbClr val="000000"/>
                    </a:solidFill>
                  </a:rPr>
                  <a:t>центрове</a:t>
                </a:r>
                <a:endParaRPr lang="en-GB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5314" name="Group 80"/>
            <p:cNvGrpSpPr>
              <a:grpSpLocks/>
            </p:cNvGrpSpPr>
            <p:nvPr/>
          </p:nvGrpSpPr>
          <p:grpSpPr bwMode="auto">
            <a:xfrm>
              <a:off x="2084832" y="1975104"/>
              <a:ext cx="5041392" cy="445008"/>
              <a:chOff x="2258567" y="1736979"/>
              <a:chExt cx="5461508" cy="445008"/>
            </a:xfrm>
          </p:grpSpPr>
          <p:sp>
            <p:nvSpPr>
              <p:cNvPr id="14371" name="Text Box 37"/>
              <p:cNvSpPr txBox="1">
                <a:spLocks noChangeArrowheads="1"/>
              </p:cNvSpPr>
              <p:nvPr/>
            </p:nvSpPr>
            <p:spPr bwMode="auto">
              <a:xfrm>
                <a:off x="2263775" y="1743869"/>
                <a:ext cx="5451475" cy="434975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AFD7FF"/>
                  </a:gs>
                </a:gsLst>
                <a:path path="circle">
                  <a:fillToRect l="50000" t="50000" r="50000" b="50000"/>
                </a:path>
              </a:gradFill>
              <a:ln w="12700">
                <a:noFill/>
                <a:miter lim="800000"/>
                <a:headEnd/>
                <a:tailEnd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wrap="none" anchor="ctr"/>
              <a:lstStyle/>
              <a:p>
                <a:pPr defTabSz="9144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55328" name="Text Box 38"/>
              <p:cNvSpPr txBox="1">
                <a:spLocks noChangeArrowheads="1"/>
              </p:cNvSpPr>
              <p:nvPr/>
            </p:nvSpPr>
            <p:spPr bwMode="auto">
              <a:xfrm>
                <a:off x="3981625" y="1824080"/>
                <a:ext cx="2020551" cy="273973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 lIns="0" tIns="0" rIns="0" bIns="0" anchorCtr="1">
                <a:spAutoFit/>
              </a:bodyPr>
              <a:lstStyle/>
              <a:p>
                <a:pPr algn="ctr" eaLnBrk="0" hangingPunct="0"/>
                <a:r>
                  <a:rPr lang="bg-BG" sz="1800">
                    <a:solidFill>
                      <a:srgbClr val="000000"/>
                    </a:solidFill>
                  </a:rPr>
                  <a:t>ПРАВИТЕЛСТВО</a:t>
                </a:r>
                <a:endParaRPr lang="en-GB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5315" name="Group 72"/>
            <p:cNvGrpSpPr>
              <a:grpSpLocks/>
            </p:cNvGrpSpPr>
            <p:nvPr/>
          </p:nvGrpSpPr>
          <p:grpSpPr bwMode="auto">
            <a:xfrm>
              <a:off x="451104" y="1993392"/>
              <a:ext cx="1473071" cy="725424"/>
              <a:chOff x="451104" y="1993392"/>
              <a:chExt cx="1473071" cy="725424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458666" y="2001838"/>
                <a:ext cx="1436809" cy="712787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accent3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5324" name="Text Box 53"/>
              <p:cNvSpPr txBox="1">
                <a:spLocks noChangeArrowheads="1"/>
              </p:cNvSpPr>
              <p:nvPr/>
            </p:nvSpPr>
            <p:spPr bwMode="auto">
              <a:xfrm>
                <a:off x="457453" y="2044188"/>
                <a:ext cx="1466722" cy="406364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ts val="1600"/>
                  </a:lnSpc>
                </a:pPr>
                <a:r>
                  <a:rPr lang="bg-BG" sz="1000">
                    <a:solidFill>
                      <a:srgbClr val="000000"/>
                    </a:solidFill>
                  </a:rPr>
                  <a:t>Съвет за научни </a:t>
                </a:r>
              </a:p>
              <a:p>
                <a:pPr algn="ctr" eaLnBrk="0" hangingPunct="0">
                  <a:lnSpc>
                    <a:spcPts val="1600"/>
                  </a:lnSpc>
                </a:pPr>
                <a:r>
                  <a:rPr lang="bg-BG" sz="1000">
                    <a:solidFill>
                      <a:srgbClr val="000000"/>
                    </a:solidFill>
                  </a:rPr>
                  <a:t>изследвания и иновации</a:t>
                </a:r>
                <a:endParaRPr lang="en-GB" sz="1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5316" name="Group 67"/>
            <p:cNvGrpSpPr>
              <a:grpSpLocks/>
            </p:cNvGrpSpPr>
            <p:nvPr/>
          </p:nvGrpSpPr>
          <p:grpSpPr bwMode="auto">
            <a:xfrm>
              <a:off x="2078736" y="2615184"/>
              <a:ext cx="1359408" cy="822960"/>
              <a:chOff x="491725" y="4786884"/>
              <a:chExt cx="1359408" cy="822960"/>
            </a:xfrm>
          </p:grpSpPr>
          <p:sp>
            <p:nvSpPr>
              <p:cNvPr id="63" name="Rectangle 28"/>
              <p:cNvSpPr>
                <a:spLocks noChangeArrowheads="1"/>
              </p:cNvSpPr>
              <p:nvPr/>
            </p:nvSpPr>
            <p:spPr bwMode="auto">
              <a:xfrm>
                <a:off x="499697" y="4795838"/>
                <a:ext cx="1348154" cy="804862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AFD7FF"/>
                  </a:gs>
                </a:gsLst>
                <a:path path="circle">
                  <a:fillToRect l="50000" t="50000" r="50000" b="50000"/>
                </a:path>
              </a:gradFill>
              <a:ln w="12700">
                <a:noFill/>
                <a:miter lim="800000"/>
                <a:headEnd/>
                <a:tailEnd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txBody>
              <a:bodyPr wrap="none" anchor="ctr"/>
              <a:lstStyle/>
              <a:p>
                <a:pPr defTabSz="91440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>
                  <a:solidFill>
                    <a:srgbClr val="004B8D"/>
                  </a:solidFill>
                  <a:latin typeface="+mn-lt"/>
                </a:endParaRPr>
              </a:p>
            </p:txBody>
          </p:sp>
          <p:sp>
            <p:nvSpPr>
              <p:cNvPr id="55320" name="Text Box 29"/>
              <p:cNvSpPr txBox="1">
                <a:spLocks noChangeArrowheads="1"/>
              </p:cNvSpPr>
              <p:nvPr/>
            </p:nvSpPr>
            <p:spPr bwMode="auto">
              <a:xfrm>
                <a:off x="557081" y="4893124"/>
                <a:ext cx="1262013" cy="60889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eaLnBrk="0" hangingPunct="0">
                  <a:lnSpc>
                    <a:spcPts val="1600"/>
                  </a:lnSpc>
                </a:pPr>
                <a:r>
                  <a:rPr lang="bg-BG" sz="1200">
                    <a:solidFill>
                      <a:srgbClr val="000000"/>
                    </a:solidFill>
                  </a:rPr>
                  <a:t>Министерство на </a:t>
                </a:r>
              </a:p>
              <a:p>
                <a:pPr algn="ctr" eaLnBrk="0" hangingPunct="0">
                  <a:lnSpc>
                    <a:spcPts val="1600"/>
                  </a:lnSpc>
                </a:pPr>
                <a:r>
                  <a:rPr lang="bg-BG" sz="1200">
                    <a:solidFill>
                      <a:srgbClr val="000000"/>
                    </a:solidFill>
                  </a:rPr>
                  <a:t>образованието </a:t>
                </a:r>
              </a:p>
              <a:p>
                <a:pPr algn="ctr" eaLnBrk="0" hangingPunct="0">
                  <a:lnSpc>
                    <a:spcPts val="1600"/>
                  </a:lnSpc>
                </a:pPr>
                <a:r>
                  <a:rPr lang="bg-BG" sz="1200">
                    <a:solidFill>
                      <a:srgbClr val="000000"/>
                    </a:solidFill>
                  </a:rPr>
                  <a:t>и културата</a:t>
                </a:r>
                <a:endParaRPr lang="en-GB" sz="120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Otsikko 1"/>
          <p:cNvSpPr>
            <a:spLocks noGrp="1"/>
          </p:cNvSpPr>
          <p:nvPr>
            <p:ph type="title"/>
          </p:nvPr>
        </p:nvSpPr>
        <p:spPr>
          <a:xfrm>
            <a:off x="250824" y="116632"/>
            <a:ext cx="8353623" cy="772368"/>
          </a:xfrm>
        </p:spPr>
        <p:txBody>
          <a:bodyPr/>
          <a:lstStyle/>
          <a:p>
            <a:r>
              <a:rPr lang="bg-BG" sz="2400" dirty="0" smtClean="0">
                <a:solidFill>
                  <a:schemeClr val="tx1"/>
                </a:solidFill>
              </a:rPr>
              <a:t>Интелигентна специализация</a:t>
            </a:r>
            <a:r>
              <a:rPr lang="fi-FI" sz="2400" dirty="0" smtClean="0">
                <a:solidFill>
                  <a:schemeClr val="tx1"/>
                </a:solidFill>
              </a:rPr>
              <a:t>: </a:t>
            </a:r>
            <a:r>
              <a:rPr lang="bg-BG" sz="2400" dirty="0" smtClean="0">
                <a:solidFill>
                  <a:schemeClr val="tx1"/>
                </a:solidFill>
              </a:rPr>
              <a:t>пробив от местни вериги от компании </a:t>
            </a:r>
            <a:r>
              <a:rPr lang="en-US" sz="2400" dirty="0" smtClean="0">
                <a:solidFill>
                  <a:schemeClr val="tx1"/>
                </a:solidFill>
              </a:rPr>
              <a:t>(value chains) </a:t>
            </a:r>
            <a:r>
              <a:rPr lang="bg-BG" sz="2400" dirty="0" smtClean="0">
                <a:solidFill>
                  <a:schemeClr val="tx1"/>
                </a:solidFill>
              </a:rPr>
              <a:t>до глобалните мрежи</a:t>
            </a:r>
            <a:endParaRPr lang="fi-FI" dirty="0" smtClean="0"/>
          </a:p>
        </p:txBody>
      </p:sp>
      <p:sp>
        <p:nvSpPr>
          <p:cNvPr id="57346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6480175" y="5157788"/>
            <a:ext cx="2663825" cy="574675"/>
          </a:xfrm>
        </p:spPr>
        <p:txBody>
          <a:bodyPr/>
          <a:lstStyle/>
          <a:p>
            <a:r>
              <a:rPr lang="fi-FI" sz="1200" smtClean="0"/>
              <a:t>Modified from: Kristian Möller, Aalto University School of Economics (2010)</a:t>
            </a:r>
          </a:p>
        </p:txBody>
      </p:sp>
      <p:cxnSp>
        <p:nvCxnSpPr>
          <p:cNvPr id="4" name="Suora nuoliyhdysviiva 3"/>
          <p:cNvCxnSpPr/>
          <p:nvPr/>
        </p:nvCxnSpPr>
        <p:spPr>
          <a:xfrm rot="5400000">
            <a:off x="1547813" y="3609975"/>
            <a:ext cx="4535488" cy="1587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uora nuoliyhdysviiva 4"/>
          <p:cNvCxnSpPr/>
          <p:nvPr/>
        </p:nvCxnSpPr>
        <p:spPr>
          <a:xfrm>
            <a:off x="1079500" y="3502025"/>
            <a:ext cx="5400675" cy="15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49" name="Tekstikehys 9"/>
          <p:cNvSpPr txBox="1">
            <a:spLocks noChangeArrowheads="1"/>
          </p:cNvSpPr>
          <p:nvPr/>
        </p:nvSpPr>
        <p:spPr bwMode="auto">
          <a:xfrm>
            <a:off x="1042988" y="908050"/>
            <a:ext cx="6872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200" b="1" dirty="0"/>
              <a:t>Мултидисциплинарни компетенции от много видове</a:t>
            </a:r>
            <a:r>
              <a:rPr lang="fi-FI" sz="1200" b="1" dirty="0">
                <a:latin typeface="Calibri" pitchFamily="34" charset="0"/>
              </a:rPr>
              <a:t> (</a:t>
            </a:r>
            <a:r>
              <a:rPr lang="bg-BG" sz="1200" b="1" dirty="0"/>
              <a:t>позволяващи системни </a:t>
            </a:r>
            <a:r>
              <a:rPr lang="bg-BG" sz="1200" b="1" dirty="0" smtClean="0"/>
              <a:t>промени</a:t>
            </a:r>
            <a:r>
              <a:rPr lang="en-US" sz="1200" b="1" dirty="0" smtClean="0"/>
              <a:t>)</a:t>
            </a:r>
            <a:endParaRPr lang="fi-FI" sz="1200" b="1" dirty="0"/>
          </a:p>
        </p:txBody>
      </p:sp>
      <p:sp>
        <p:nvSpPr>
          <p:cNvPr id="57350" name="Tekstikehys 14"/>
          <p:cNvSpPr txBox="1">
            <a:spLocks noChangeArrowheads="1"/>
          </p:cNvSpPr>
          <p:nvPr/>
        </p:nvSpPr>
        <p:spPr bwMode="auto">
          <a:xfrm>
            <a:off x="6443663" y="3101975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200" b="1" dirty="0"/>
              <a:t>Системни иновации</a:t>
            </a:r>
            <a:endParaRPr lang="fi-FI" sz="1200" b="1" dirty="0"/>
          </a:p>
          <a:p>
            <a:r>
              <a:rPr lang="fi-FI" sz="1200" b="1" dirty="0">
                <a:latin typeface="Calibri" pitchFamily="34" charset="0"/>
              </a:rPr>
              <a:t>(</a:t>
            </a:r>
            <a:r>
              <a:rPr lang="bg-BG" sz="1200" b="1" dirty="0"/>
              <a:t>изменящи оперативната среда</a:t>
            </a:r>
            <a:r>
              <a:rPr lang="fi-FI" sz="1200" b="1" dirty="0">
                <a:latin typeface="Calibri" pitchFamily="34" charset="0"/>
              </a:rPr>
              <a:t>)</a:t>
            </a:r>
          </a:p>
        </p:txBody>
      </p:sp>
      <p:sp>
        <p:nvSpPr>
          <p:cNvPr id="57351" name="Tekstikehys 15"/>
          <p:cNvSpPr txBox="1">
            <a:spLocks noChangeArrowheads="1"/>
          </p:cNvSpPr>
          <p:nvPr/>
        </p:nvSpPr>
        <p:spPr bwMode="auto">
          <a:xfrm>
            <a:off x="2916238" y="5876925"/>
            <a:ext cx="1427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200" b="1"/>
              <a:t>Без напречни </a:t>
            </a:r>
          </a:p>
          <a:p>
            <a:r>
              <a:rPr lang="bg-BG" sz="1200" b="1"/>
              <a:t>дисциплинарни </a:t>
            </a:r>
          </a:p>
          <a:p>
            <a:r>
              <a:rPr lang="bg-BG" sz="1200" b="1"/>
              <a:t>компетенции</a:t>
            </a:r>
            <a:r>
              <a:rPr lang="fi-FI" sz="1600" b="1">
                <a:latin typeface="Calibri" pitchFamily="34" charset="0"/>
              </a:rPr>
              <a:t> </a:t>
            </a:r>
            <a:r>
              <a:rPr lang="bg-BG" sz="1600" b="1"/>
              <a:t> </a:t>
            </a:r>
            <a:endParaRPr lang="fi-FI" sz="1600" b="1"/>
          </a:p>
        </p:txBody>
      </p:sp>
      <p:sp>
        <p:nvSpPr>
          <p:cNvPr id="57352" name="Tekstikehys 16"/>
          <p:cNvSpPr txBox="1">
            <a:spLocks noChangeArrowheads="1"/>
          </p:cNvSpPr>
          <p:nvPr/>
        </p:nvSpPr>
        <p:spPr bwMode="auto">
          <a:xfrm>
            <a:off x="323850" y="3068638"/>
            <a:ext cx="179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200" b="1"/>
              <a:t>Готови за прилагане </a:t>
            </a:r>
          </a:p>
          <a:p>
            <a:r>
              <a:rPr lang="bg-BG" sz="1200" b="1"/>
              <a:t>иновации</a:t>
            </a:r>
            <a:endParaRPr lang="fi-FI" sz="1200" b="1"/>
          </a:p>
        </p:txBody>
      </p:sp>
      <p:sp>
        <p:nvSpPr>
          <p:cNvPr id="57353" name="Tekstikehys 17"/>
          <p:cNvSpPr txBox="1">
            <a:spLocks noChangeArrowheads="1"/>
          </p:cNvSpPr>
          <p:nvPr/>
        </p:nvSpPr>
        <p:spPr bwMode="auto">
          <a:xfrm>
            <a:off x="5795963" y="3789363"/>
            <a:ext cx="33766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200">
                <a:latin typeface="Calibri" pitchFamily="34" charset="0"/>
                <a:sym typeface="Wingdings" pitchFamily="2" charset="2"/>
              </a:rPr>
              <a:t> </a:t>
            </a:r>
            <a:r>
              <a:rPr lang="bg-BG" sz="1200">
                <a:sym typeface="Wingdings" pitchFamily="2" charset="2"/>
              </a:rPr>
              <a:t>Анализи разход-полза на цялата система</a:t>
            </a:r>
            <a:r>
              <a:rPr lang="bg-BG" sz="1200"/>
              <a:t> </a:t>
            </a:r>
            <a:endParaRPr lang="fi-FI" sz="1200"/>
          </a:p>
        </p:txBody>
      </p:sp>
      <p:sp>
        <p:nvSpPr>
          <p:cNvPr id="12" name="Ellipsi 11"/>
          <p:cNvSpPr/>
          <p:nvPr/>
        </p:nvSpPr>
        <p:spPr>
          <a:xfrm>
            <a:off x="4824413" y="1700213"/>
            <a:ext cx="1152525" cy="865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13" name="Vuokaaviosymboli: Liitin 12"/>
          <p:cNvSpPr/>
          <p:nvPr/>
        </p:nvSpPr>
        <p:spPr>
          <a:xfrm>
            <a:off x="5543550" y="1917700"/>
            <a:ext cx="73025" cy="46038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14" name="Vuokaaviosymboli: Liitin 13"/>
          <p:cNvSpPr/>
          <p:nvPr/>
        </p:nvSpPr>
        <p:spPr>
          <a:xfrm>
            <a:off x="5695950" y="2070100"/>
            <a:ext cx="73025" cy="460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15" name="Vuokaaviosymboli: Liitin 14"/>
          <p:cNvSpPr/>
          <p:nvPr/>
        </p:nvSpPr>
        <p:spPr>
          <a:xfrm>
            <a:off x="5472113" y="2062163"/>
            <a:ext cx="71437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16" name="Vuokaaviosymboli: Liitin 15"/>
          <p:cNvSpPr/>
          <p:nvPr/>
        </p:nvSpPr>
        <p:spPr>
          <a:xfrm>
            <a:off x="5688013" y="1846263"/>
            <a:ext cx="73025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17" name="Vuokaaviosymboli: Liitin 16"/>
          <p:cNvSpPr/>
          <p:nvPr/>
        </p:nvSpPr>
        <p:spPr>
          <a:xfrm>
            <a:off x="5400675" y="1846263"/>
            <a:ext cx="71438" cy="4445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18" name="Vuokaaviosymboli: Liitin 17"/>
          <p:cNvSpPr/>
          <p:nvPr/>
        </p:nvSpPr>
        <p:spPr>
          <a:xfrm>
            <a:off x="5624513" y="2214563"/>
            <a:ext cx="71437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19" name="Vuokaaviosymboli: Liitin 18"/>
          <p:cNvSpPr/>
          <p:nvPr/>
        </p:nvSpPr>
        <p:spPr>
          <a:xfrm>
            <a:off x="5040313" y="1916113"/>
            <a:ext cx="71437" cy="4445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20" name="Vuokaaviosymboli: Liitin 19"/>
          <p:cNvSpPr/>
          <p:nvPr/>
        </p:nvSpPr>
        <p:spPr>
          <a:xfrm>
            <a:off x="5192713" y="2068513"/>
            <a:ext cx="71437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21" name="Vuokaaviosymboli: Liitin 20"/>
          <p:cNvSpPr/>
          <p:nvPr/>
        </p:nvSpPr>
        <p:spPr>
          <a:xfrm>
            <a:off x="5345113" y="2220913"/>
            <a:ext cx="71437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22" name="Vuokaaviosymboli: Liitin 21"/>
          <p:cNvSpPr/>
          <p:nvPr/>
        </p:nvSpPr>
        <p:spPr>
          <a:xfrm>
            <a:off x="5040313" y="2205038"/>
            <a:ext cx="71437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23" name="Vuokaaviosymboli: Liitin 22"/>
          <p:cNvSpPr/>
          <p:nvPr/>
        </p:nvSpPr>
        <p:spPr>
          <a:xfrm>
            <a:off x="5497513" y="2373313"/>
            <a:ext cx="71437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24" name="Ellipsi 23"/>
          <p:cNvSpPr/>
          <p:nvPr/>
        </p:nvSpPr>
        <p:spPr>
          <a:xfrm>
            <a:off x="1439863" y="4221163"/>
            <a:ext cx="1152525" cy="17287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25" name="Vuokaaviosymboli: Liitin 24"/>
          <p:cNvSpPr/>
          <p:nvPr/>
        </p:nvSpPr>
        <p:spPr>
          <a:xfrm>
            <a:off x="2160588" y="4437063"/>
            <a:ext cx="73025" cy="4603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26" name="Vuokaaviosymboli: Liitin 25"/>
          <p:cNvSpPr/>
          <p:nvPr/>
        </p:nvSpPr>
        <p:spPr>
          <a:xfrm>
            <a:off x="2312988" y="4589463"/>
            <a:ext cx="73025" cy="4603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27" name="Vuokaaviosymboli: Liitin 26"/>
          <p:cNvSpPr/>
          <p:nvPr/>
        </p:nvSpPr>
        <p:spPr>
          <a:xfrm>
            <a:off x="2089150" y="4581525"/>
            <a:ext cx="71438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28" name="Vuokaaviosymboli: Liitin 27"/>
          <p:cNvSpPr/>
          <p:nvPr/>
        </p:nvSpPr>
        <p:spPr>
          <a:xfrm>
            <a:off x="2305050" y="4365625"/>
            <a:ext cx="73025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29" name="Vuokaaviosymboli: Liitin 28"/>
          <p:cNvSpPr/>
          <p:nvPr/>
        </p:nvSpPr>
        <p:spPr>
          <a:xfrm>
            <a:off x="2017713" y="4365625"/>
            <a:ext cx="71437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30" name="Vuokaaviosymboli: Liitin 29"/>
          <p:cNvSpPr/>
          <p:nvPr/>
        </p:nvSpPr>
        <p:spPr>
          <a:xfrm>
            <a:off x="2241550" y="4733925"/>
            <a:ext cx="71438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31" name="Vuokaaviosymboli: Liitin 30"/>
          <p:cNvSpPr/>
          <p:nvPr/>
        </p:nvSpPr>
        <p:spPr>
          <a:xfrm>
            <a:off x="1657350" y="4437063"/>
            <a:ext cx="71438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32" name="Vuokaaviosymboli: Liitin 31"/>
          <p:cNvSpPr/>
          <p:nvPr/>
        </p:nvSpPr>
        <p:spPr>
          <a:xfrm>
            <a:off x="1809750" y="4589463"/>
            <a:ext cx="71438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33" name="Vuokaaviosymboli: Liitin 32"/>
          <p:cNvSpPr/>
          <p:nvPr/>
        </p:nvSpPr>
        <p:spPr>
          <a:xfrm>
            <a:off x="1962150" y="4741863"/>
            <a:ext cx="71438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34" name="Vuokaaviosymboli: Liitin 33"/>
          <p:cNvSpPr/>
          <p:nvPr/>
        </p:nvSpPr>
        <p:spPr>
          <a:xfrm>
            <a:off x="1657350" y="4724400"/>
            <a:ext cx="71438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35" name="Vuokaaviosymboli: Liitin 34"/>
          <p:cNvSpPr/>
          <p:nvPr/>
        </p:nvSpPr>
        <p:spPr>
          <a:xfrm>
            <a:off x="2114550" y="4894263"/>
            <a:ext cx="71438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36" name="Vuokaaviosymboli: Liitin 35"/>
          <p:cNvSpPr/>
          <p:nvPr/>
        </p:nvSpPr>
        <p:spPr>
          <a:xfrm>
            <a:off x="2232025" y="4941888"/>
            <a:ext cx="73025" cy="4603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37" name="Vuokaaviosymboli: Liitin 36"/>
          <p:cNvSpPr/>
          <p:nvPr/>
        </p:nvSpPr>
        <p:spPr>
          <a:xfrm>
            <a:off x="2384425" y="5094288"/>
            <a:ext cx="73025" cy="4603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38" name="Vuokaaviosymboli: Liitin 37"/>
          <p:cNvSpPr/>
          <p:nvPr/>
        </p:nvSpPr>
        <p:spPr>
          <a:xfrm>
            <a:off x="2160588" y="5086350"/>
            <a:ext cx="71437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39" name="Vuokaaviosymboli: Liitin 38"/>
          <p:cNvSpPr/>
          <p:nvPr/>
        </p:nvSpPr>
        <p:spPr>
          <a:xfrm>
            <a:off x="2312988" y="5238750"/>
            <a:ext cx="71437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40" name="Vuokaaviosymboli: Liitin 39"/>
          <p:cNvSpPr/>
          <p:nvPr/>
        </p:nvSpPr>
        <p:spPr>
          <a:xfrm>
            <a:off x="1728788" y="4941888"/>
            <a:ext cx="71437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41" name="Vuokaaviosymboli: Liitin 40"/>
          <p:cNvSpPr/>
          <p:nvPr/>
        </p:nvSpPr>
        <p:spPr>
          <a:xfrm>
            <a:off x="1881188" y="5094288"/>
            <a:ext cx="71437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42" name="Vuokaaviosymboli: Liitin 41"/>
          <p:cNvSpPr/>
          <p:nvPr/>
        </p:nvSpPr>
        <p:spPr>
          <a:xfrm>
            <a:off x="2033588" y="5246688"/>
            <a:ext cx="71437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43" name="Vuokaaviosymboli: Liitin 42"/>
          <p:cNvSpPr/>
          <p:nvPr/>
        </p:nvSpPr>
        <p:spPr>
          <a:xfrm>
            <a:off x="1728788" y="5229225"/>
            <a:ext cx="71437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44" name="Vuokaaviosymboli: Liitin 43"/>
          <p:cNvSpPr/>
          <p:nvPr/>
        </p:nvSpPr>
        <p:spPr>
          <a:xfrm>
            <a:off x="2151063" y="5240338"/>
            <a:ext cx="73025" cy="4603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45" name="Vuokaaviosymboli: Liitin 44"/>
          <p:cNvSpPr/>
          <p:nvPr/>
        </p:nvSpPr>
        <p:spPr>
          <a:xfrm>
            <a:off x="2303463" y="5392738"/>
            <a:ext cx="73025" cy="4603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46" name="Vuokaaviosymboli: Liitin 45"/>
          <p:cNvSpPr/>
          <p:nvPr/>
        </p:nvSpPr>
        <p:spPr>
          <a:xfrm>
            <a:off x="2079625" y="5384800"/>
            <a:ext cx="71438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47" name="Vuokaaviosymboli: Liitin 46"/>
          <p:cNvSpPr/>
          <p:nvPr/>
        </p:nvSpPr>
        <p:spPr>
          <a:xfrm>
            <a:off x="2232025" y="5537200"/>
            <a:ext cx="71438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48" name="Vuokaaviosymboli: Liitin 47"/>
          <p:cNvSpPr/>
          <p:nvPr/>
        </p:nvSpPr>
        <p:spPr>
          <a:xfrm>
            <a:off x="1647825" y="5240338"/>
            <a:ext cx="71438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49" name="Vuokaaviosymboli: Liitin 48"/>
          <p:cNvSpPr/>
          <p:nvPr/>
        </p:nvSpPr>
        <p:spPr>
          <a:xfrm>
            <a:off x="1800225" y="5392738"/>
            <a:ext cx="71438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50" name="Vuokaaviosymboli: Liitin 49"/>
          <p:cNvSpPr/>
          <p:nvPr/>
        </p:nvSpPr>
        <p:spPr>
          <a:xfrm>
            <a:off x="1952625" y="5545138"/>
            <a:ext cx="71438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51" name="Vuokaaviosymboli: Liitin 50"/>
          <p:cNvSpPr/>
          <p:nvPr/>
        </p:nvSpPr>
        <p:spPr>
          <a:xfrm>
            <a:off x="1647825" y="5527675"/>
            <a:ext cx="71438" cy="4445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>
              <a:solidFill>
                <a:schemeClr val="tx1"/>
              </a:solidFill>
            </a:endParaRPr>
          </a:p>
        </p:txBody>
      </p:sp>
      <p:cxnSp>
        <p:nvCxnSpPr>
          <p:cNvPr id="52" name="Suora nuoliyhdysviiva 51"/>
          <p:cNvCxnSpPr/>
          <p:nvPr/>
        </p:nvCxnSpPr>
        <p:spPr>
          <a:xfrm flipV="1">
            <a:off x="2592388" y="2636838"/>
            <a:ext cx="2303462" cy="18716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95" name="Tekstikehys 16"/>
          <p:cNvSpPr txBox="1">
            <a:spLocks noChangeArrowheads="1"/>
          </p:cNvSpPr>
          <p:nvPr/>
        </p:nvSpPr>
        <p:spPr bwMode="auto">
          <a:xfrm rot="-2376923">
            <a:off x="1716088" y="2274888"/>
            <a:ext cx="4868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200"/>
              <a:t>Рискът и възвръщаемостта се увеличават с разработването </a:t>
            </a:r>
          </a:p>
          <a:p>
            <a:r>
              <a:rPr lang="bg-BG" sz="1200"/>
              <a:t>на системни и мултидисциплинарни иновации, които са улеснени</a:t>
            </a:r>
          </a:p>
          <a:p>
            <a:r>
              <a:rPr lang="bg-BG" sz="1200"/>
              <a:t> и подкрепени с публично финансиране</a:t>
            </a:r>
            <a:r>
              <a:rPr lang="bg-BG" sz="1600"/>
              <a:t> </a:t>
            </a:r>
            <a:endParaRPr lang="fi-FI" sz="1600">
              <a:latin typeface="Calibri" pitchFamily="34" charset="0"/>
            </a:endParaRPr>
          </a:p>
        </p:txBody>
      </p:sp>
      <p:sp>
        <p:nvSpPr>
          <p:cNvPr id="57396" name="Tekstikehys 15"/>
          <p:cNvSpPr txBox="1">
            <a:spLocks noChangeArrowheads="1"/>
          </p:cNvSpPr>
          <p:nvPr/>
        </p:nvSpPr>
        <p:spPr bwMode="auto">
          <a:xfrm>
            <a:off x="236538" y="5664200"/>
            <a:ext cx="25955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000" dirty="0"/>
              <a:t>Портфейл на инкрементални </a:t>
            </a:r>
          </a:p>
          <a:p>
            <a:r>
              <a:rPr lang="bg-BG" sz="1000" dirty="0"/>
              <a:t>иновации, които се базират на </a:t>
            </a:r>
          </a:p>
          <a:p>
            <a:r>
              <a:rPr lang="bg-BG" sz="1000" dirty="0"/>
              <a:t>конвенционални вериги </a:t>
            </a:r>
            <a:r>
              <a:rPr lang="bg-BG" sz="1000" dirty="0" smtClean="0"/>
              <a:t>от фирми </a:t>
            </a:r>
            <a:r>
              <a:rPr lang="en-US" sz="1000" dirty="0" smtClean="0"/>
              <a:t>(value</a:t>
            </a:r>
          </a:p>
          <a:p>
            <a:r>
              <a:rPr lang="en-US" sz="1000" dirty="0" smtClean="0"/>
              <a:t>chains)</a:t>
            </a:r>
            <a:r>
              <a:rPr lang="fi-FI" sz="1000" dirty="0" smtClean="0">
                <a:latin typeface="Calibri" pitchFamily="34" charset="0"/>
                <a:sym typeface="Wingdings" pitchFamily="2" charset="2"/>
              </a:rPr>
              <a:t> </a:t>
            </a:r>
            <a:r>
              <a:rPr lang="bg-BG" sz="1000" dirty="0" smtClean="0">
                <a:sym typeface="Wingdings" pitchFamily="2" charset="2"/>
              </a:rPr>
              <a:t>управление </a:t>
            </a:r>
            <a:r>
              <a:rPr lang="bg-BG" sz="1000" dirty="0">
                <a:sym typeface="Wingdings" pitchFamily="2" charset="2"/>
              </a:rPr>
              <a:t>на проекти</a:t>
            </a:r>
            <a:endParaRPr lang="fi-FI" sz="1000" dirty="0"/>
          </a:p>
        </p:txBody>
      </p:sp>
      <p:sp>
        <p:nvSpPr>
          <p:cNvPr id="57397" name="Tekstikehys 15"/>
          <p:cNvSpPr txBox="1">
            <a:spLocks noChangeArrowheads="1"/>
          </p:cNvSpPr>
          <p:nvPr/>
        </p:nvSpPr>
        <p:spPr bwMode="auto">
          <a:xfrm>
            <a:off x="5545138" y="1343025"/>
            <a:ext cx="27717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bg-BG" sz="1000" dirty="0"/>
              <a:t>Портфейл на радикални иновации, които се базират на системни промени в глобалната мрежа </a:t>
            </a:r>
            <a:r>
              <a:rPr lang="en-US" sz="1000" dirty="0" smtClean="0"/>
              <a:t>(global value chain)</a:t>
            </a:r>
            <a:r>
              <a:rPr lang="bg-BG" sz="1000" dirty="0" smtClean="0"/>
              <a:t> </a:t>
            </a:r>
            <a:r>
              <a:rPr lang="fi-FI" sz="1000" dirty="0">
                <a:latin typeface="Calibri" pitchFamily="34" charset="0"/>
                <a:sym typeface="Wingdings" pitchFamily="2" charset="2"/>
              </a:rPr>
              <a:t> </a:t>
            </a:r>
            <a:r>
              <a:rPr lang="bg-BG" sz="1000" dirty="0">
                <a:sym typeface="Wingdings" pitchFamily="2" charset="2"/>
              </a:rPr>
              <a:t>ръководене на комплексни </a:t>
            </a:r>
            <a:r>
              <a:rPr lang="bg-BG" sz="1000" dirty="0" smtClean="0">
                <a:sym typeface="Wingdings" pitchFamily="2" charset="2"/>
              </a:rPr>
              <a:t>структури (вкл</a:t>
            </a:r>
            <a:r>
              <a:rPr lang="bg-BG" sz="1000" dirty="0">
                <a:sym typeface="Wingdings" pitchFamily="2" charset="2"/>
              </a:rPr>
              <a:t>. регулиране</a:t>
            </a:r>
            <a:r>
              <a:rPr lang="bg-BG" sz="1600" dirty="0">
                <a:sym typeface="Wingdings" pitchFamily="2" charset="2"/>
              </a:rPr>
              <a:t>) </a:t>
            </a:r>
            <a:endParaRPr lang="fi-FI" sz="1600" dirty="0">
              <a:latin typeface="Calibri" pitchFamily="34" charset="0"/>
            </a:endParaRPr>
          </a:p>
        </p:txBody>
      </p:sp>
      <p:sp>
        <p:nvSpPr>
          <p:cNvPr id="57398" name="Tekstikehys 17"/>
          <p:cNvSpPr txBox="1">
            <a:spLocks noChangeArrowheads="1"/>
          </p:cNvSpPr>
          <p:nvPr/>
        </p:nvSpPr>
        <p:spPr bwMode="auto">
          <a:xfrm>
            <a:off x="1403350" y="1125538"/>
            <a:ext cx="2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bg-BG" sz="1200" dirty="0"/>
              <a:t>Измерва напречната </a:t>
            </a:r>
            <a:r>
              <a:rPr lang="bg-BG" sz="1200" dirty="0" smtClean="0"/>
              <a:t>дисциплинарна компетентност  </a:t>
            </a:r>
            <a:endParaRPr lang="fi-FI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algn="ctr"/>
            <a:r>
              <a:rPr lang="bg-BG" smtClean="0"/>
              <a:t>Примери на различни измерения на ролята на</a:t>
            </a:r>
            <a:r>
              <a:rPr lang="en-GB" smtClean="0">
                <a:latin typeface="Calibri" pitchFamily="34" charset="0"/>
              </a:rPr>
              <a:t> Tekes </a:t>
            </a:r>
            <a:br>
              <a:rPr lang="en-GB" smtClean="0">
                <a:latin typeface="Calibri" pitchFamily="34" charset="0"/>
              </a:rPr>
            </a:br>
            <a:r>
              <a:rPr lang="en-GB" sz="1800" smtClean="0">
                <a:latin typeface="Calibri" pitchFamily="34" charset="0"/>
              </a:rPr>
              <a:t>(</a:t>
            </a:r>
            <a:r>
              <a:rPr lang="bg-BG" sz="1800" smtClean="0"/>
              <a:t>на базата на иновационните граници, дефинирани в програмите за технологии за енергетиката и околната среда</a:t>
            </a:r>
            <a:r>
              <a:rPr lang="en-GB" sz="1800" smtClean="0">
                <a:latin typeface="Calibri" pitchFamily="34" charset="0"/>
              </a:rPr>
              <a:t>)</a:t>
            </a:r>
            <a:br>
              <a:rPr lang="en-GB" sz="1800" smtClean="0">
                <a:latin typeface="Calibri" pitchFamily="34" charset="0"/>
              </a:rPr>
            </a:br>
            <a:r>
              <a:rPr lang="en-GB" sz="1600" smtClean="0">
                <a:latin typeface="Calibri" pitchFamily="34" charset="0"/>
              </a:rPr>
              <a:t> (VTT Sfinpact analysis, 2012)</a:t>
            </a:r>
          </a:p>
        </p:txBody>
      </p:sp>
      <p:sp>
        <p:nvSpPr>
          <p:cNvPr id="58370" name="Rectangle 5"/>
          <p:cNvSpPr>
            <a:spLocks noChangeArrowheads="1"/>
          </p:cNvSpPr>
          <p:nvPr/>
        </p:nvSpPr>
        <p:spPr bwMode="auto">
          <a:xfrm>
            <a:off x="3575050" y="3179763"/>
            <a:ext cx="2459038" cy="19669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en-GB" sz="1000" b="1" u="sng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bg-BG" sz="1200" b="1" u="sng"/>
              <a:t>Финансово измерение</a:t>
            </a:r>
            <a:endParaRPr lang="en-GB" sz="1200" b="1" u="sng"/>
          </a:p>
          <a:p>
            <a:pPr algn="ctr">
              <a:lnSpc>
                <a:spcPct val="80000"/>
              </a:lnSpc>
            </a:pPr>
            <a:r>
              <a:rPr lang="bg-BG" sz="1200" b="1" i="1"/>
              <a:t>Финансиращ</a:t>
            </a:r>
            <a:r>
              <a:rPr lang="en-GB" sz="1200" b="1" i="1">
                <a:latin typeface="Calibri" pitchFamily="34" charset="0"/>
              </a:rPr>
              <a:t> </a:t>
            </a:r>
            <a:r>
              <a:rPr lang="en-GB" sz="1200" b="1">
                <a:latin typeface="Calibri" pitchFamily="34" charset="0"/>
              </a:rPr>
              <a:t>&amp; </a:t>
            </a:r>
            <a:r>
              <a:rPr lang="bg-BG" sz="1200" b="1" i="1"/>
              <a:t>работещ </a:t>
            </a:r>
            <a:r>
              <a:rPr lang="en-GB" sz="1000">
                <a:latin typeface="Calibri" pitchFamily="34" charset="0"/>
              </a:rPr>
              <a:t>R&amp;D</a:t>
            </a:r>
            <a:r>
              <a:rPr lang="bg-BG" sz="1200" b="1" i="1"/>
              <a:t> </a:t>
            </a:r>
            <a:r>
              <a:rPr lang="bg-BG" sz="1200"/>
              <a:t>финансиране при условие, че клиенти в научно-изследователски и индустриални общности ще работят взаимно в мрежа – посредством тази роля няколко различни роли посредством различни измерения</a:t>
            </a:r>
            <a:r>
              <a:rPr lang="bg-BG" sz="1400"/>
              <a:t> </a:t>
            </a:r>
            <a:endParaRPr lang="en-GB" sz="1400"/>
          </a:p>
          <a:p>
            <a:pPr algn="ctr">
              <a:lnSpc>
                <a:spcPct val="80000"/>
              </a:lnSpc>
            </a:pPr>
            <a:endParaRPr lang="en-GB" sz="1200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en-GB" sz="1000">
              <a:latin typeface="Calibri" pitchFamily="34" charset="0"/>
            </a:endParaRPr>
          </a:p>
        </p:txBody>
      </p:sp>
      <p:sp>
        <p:nvSpPr>
          <p:cNvPr id="58371" name="Rectangle 6"/>
          <p:cNvSpPr>
            <a:spLocks noChangeArrowheads="1"/>
          </p:cNvSpPr>
          <p:nvPr/>
        </p:nvSpPr>
        <p:spPr bwMode="auto">
          <a:xfrm>
            <a:off x="1284288" y="1773238"/>
            <a:ext cx="2127250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1100" b="1" u="heavy" dirty="0" smtClean="0"/>
              <a:t>Измерение на създаване на контакти </a:t>
            </a:r>
          </a:p>
          <a:p>
            <a:pPr algn="ctr"/>
            <a:r>
              <a:rPr lang="bg-BG" sz="1200" b="1" i="1" dirty="0" smtClean="0">
                <a:latin typeface="Calibri" pitchFamily="34" charset="0"/>
              </a:rPr>
              <a:t>Контакт</a:t>
            </a:r>
            <a:r>
              <a:rPr lang="en-GB" sz="1000" dirty="0">
                <a:latin typeface="Calibri" pitchFamily="34" charset="0"/>
              </a:rPr>
              <a:t>	</a:t>
            </a:r>
          </a:p>
          <a:p>
            <a:pPr algn="ctr"/>
            <a:r>
              <a:rPr lang="bg-BG" sz="900" dirty="0"/>
              <a:t>В схемите за финансиране на</a:t>
            </a:r>
            <a:r>
              <a:rPr lang="en-GB" sz="900" dirty="0">
                <a:latin typeface="Calibri" pitchFamily="34" charset="0"/>
              </a:rPr>
              <a:t> R&amp;D, </a:t>
            </a:r>
            <a:r>
              <a:rPr lang="bg-BG" sz="900" dirty="0"/>
              <a:t>също други </a:t>
            </a:r>
            <a:r>
              <a:rPr lang="en-GB" sz="900" dirty="0">
                <a:latin typeface="Calibri" pitchFamily="34" charset="0"/>
              </a:rPr>
              <a:t> ´</a:t>
            </a:r>
            <a:r>
              <a:rPr lang="bg-BG" sz="900" dirty="0"/>
              <a:t>добавящи стойност</a:t>
            </a:r>
            <a:r>
              <a:rPr lang="en-GB" sz="900" dirty="0">
                <a:latin typeface="Calibri" pitchFamily="34" charset="0"/>
              </a:rPr>
              <a:t>´ </a:t>
            </a:r>
            <a:r>
              <a:rPr lang="bg-BG" sz="900" dirty="0" smtClean="0"/>
              <a:t>форми за създаване на контакти </a:t>
            </a:r>
            <a:r>
              <a:rPr lang="en-GB" sz="900" dirty="0" smtClean="0">
                <a:latin typeface="Calibri" pitchFamily="34" charset="0"/>
              </a:rPr>
              <a:t> </a:t>
            </a:r>
            <a:r>
              <a:rPr lang="en-GB" sz="900" dirty="0">
                <a:latin typeface="Calibri" pitchFamily="34" charset="0"/>
              </a:rPr>
              <a:t>(</a:t>
            </a:r>
            <a:r>
              <a:rPr lang="bg-BG" sz="900" dirty="0"/>
              <a:t>семинари, работни срещи,</a:t>
            </a:r>
            <a:r>
              <a:rPr lang="en-GB" sz="900" dirty="0">
                <a:latin typeface="Calibri" pitchFamily="34" charset="0"/>
              </a:rPr>
              <a:t> </a:t>
            </a:r>
            <a:r>
              <a:rPr lang="en-GB" sz="900" dirty="0" err="1">
                <a:latin typeface="Calibri" pitchFamily="34" charset="0"/>
              </a:rPr>
              <a:t>FiDiPro</a:t>
            </a:r>
            <a:r>
              <a:rPr lang="en-GB" sz="900" dirty="0">
                <a:latin typeface="Calibri" pitchFamily="34" charset="0"/>
              </a:rPr>
              <a:t>, </a:t>
            </a:r>
            <a:r>
              <a:rPr lang="bg-BG" sz="900" dirty="0"/>
              <a:t>и т.н</a:t>
            </a:r>
            <a:r>
              <a:rPr lang="en-GB" sz="900" dirty="0">
                <a:latin typeface="Calibri" pitchFamily="34" charset="0"/>
              </a:rPr>
              <a:t>.)</a:t>
            </a:r>
          </a:p>
        </p:txBody>
      </p:sp>
      <p:sp>
        <p:nvSpPr>
          <p:cNvPr id="58372" name="Rectangle 7"/>
          <p:cNvSpPr>
            <a:spLocks noChangeArrowheads="1"/>
          </p:cNvSpPr>
          <p:nvPr/>
        </p:nvSpPr>
        <p:spPr bwMode="auto">
          <a:xfrm>
            <a:off x="6234113" y="1770063"/>
            <a:ext cx="206057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1200" b="1" u="sng" dirty="0"/>
              <a:t>Координационно измерение </a:t>
            </a:r>
            <a:endParaRPr lang="en-GB" sz="1200" b="1" u="sng" dirty="0"/>
          </a:p>
          <a:p>
            <a:pPr algn="ctr"/>
            <a:r>
              <a:rPr lang="bg-BG" sz="1200" b="1" i="1" dirty="0"/>
              <a:t>Координатор</a:t>
            </a:r>
            <a:endParaRPr lang="en-GB" sz="1200" b="1" i="1" dirty="0"/>
          </a:p>
          <a:p>
            <a:pPr algn="ctr"/>
            <a:r>
              <a:rPr lang="bg-BG" sz="1000" dirty="0"/>
              <a:t>На </a:t>
            </a:r>
            <a:r>
              <a:rPr lang="bg-BG" sz="1000" dirty="0" smtClean="0"/>
              <a:t>приложими </a:t>
            </a:r>
            <a:r>
              <a:rPr lang="bg-BG" sz="1000" dirty="0"/>
              <a:t>национални </a:t>
            </a:r>
            <a:r>
              <a:rPr lang="bg-BG" sz="1000" dirty="0" smtClean="0"/>
              <a:t>науки </a:t>
            </a:r>
            <a:r>
              <a:rPr lang="bg-BG" sz="1000" dirty="0"/>
              <a:t>и технология посредством технологични програми и други дейности</a:t>
            </a:r>
            <a:r>
              <a:rPr lang="bg-BG" sz="1200" dirty="0"/>
              <a:t>  </a:t>
            </a:r>
            <a:endParaRPr lang="en-GB" sz="1200" dirty="0"/>
          </a:p>
        </p:txBody>
      </p:sp>
      <p:sp>
        <p:nvSpPr>
          <p:cNvPr id="58373" name="Rectangle 8"/>
          <p:cNvSpPr>
            <a:spLocks noChangeArrowheads="1"/>
          </p:cNvSpPr>
          <p:nvPr/>
        </p:nvSpPr>
        <p:spPr bwMode="auto">
          <a:xfrm>
            <a:off x="5867400" y="4797425"/>
            <a:ext cx="27273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8913" indent="-188913" algn="ctr" eaLnBrk="0" hangingPunct="0">
              <a:buClr>
                <a:schemeClr val="tx2"/>
              </a:buClr>
              <a:buFont typeface="Wingdings" pitchFamily="2" charset="2"/>
              <a:buNone/>
            </a:pPr>
            <a:r>
              <a:rPr lang="bg-BG" sz="1200" b="1" u="sng" dirty="0"/>
              <a:t>Бъдещо измерение</a:t>
            </a:r>
            <a:endParaRPr lang="en-GB" sz="1200" b="1" u="sng" dirty="0"/>
          </a:p>
          <a:p>
            <a:pPr marL="188913" indent="-188913" algn="ctr" eaLnBrk="0" hangingPunct="0">
              <a:buClr>
                <a:schemeClr val="tx2"/>
              </a:buClr>
              <a:buFont typeface="Wingdings" pitchFamily="2" charset="2"/>
              <a:buNone/>
            </a:pPr>
            <a:r>
              <a:rPr lang="bg-BG" sz="1200" b="1" i="1" dirty="0"/>
              <a:t>Предсказател</a:t>
            </a:r>
            <a:r>
              <a:rPr lang="en-GB" sz="1200" b="1" i="1" dirty="0">
                <a:latin typeface="Calibri" pitchFamily="34" charset="0"/>
              </a:rPr>
              <a:t> &amp; </a:t>
            </a:r>
            <a:r>
              <a:rPr lang="bg-BG" sz="1200" b="1" i="1" dirty="0" err="1"/>
              <a:t>визионер</a:t>
            </a:r>
            <a:r>
              <a:rPr lang="bg-BG" sz="1200" b="1" i="1" dirty="0"/>
              <a:t> на </a:t>
            </a:r>
            <a:r>
              <a:rPr lang="en-GB" sz="1200" b="1" i="1" dirty="0">
                <a:latin typeface="Calibri" pitchFamily="34" charset="0"/>
              </a:rPr>
              <a:t>STI</a:t>
            </a:r>
          </a:p>
          <a:p>
            <a:pPr marL="188913" indent="-188913" algn="ctr" eaLnBrk="0" hangingPunct="0">
              <a:buClr>
                <a:schemeClr val="tx2"/>
              </a:buClr>
              <a:buFont typeface="Wingdings" pitchFamily="2" charset="2"/>
              <a:buNone/>
            </a:pPr>
            <a:r>
              <a:rPr lang="bg-BG" sz="1000" dirty="0" smtClean="0"/>
              <a:t>Развитие </a:t>
            </a:r>
            <a:r>
              <a:rPr lang="en-GB" sz="1000" dirty="0">
                <a:latin typeface="Calibri" pitchFamily="34" charset="0"/>
              </a:rPr>
              <a:t>FINNSIGHT, NISTEP, </a:t>
            </a:r>
            <a:r>
              <a:rPr lang="bg-BG" sz="1000" dirty="0"/>
              <a:t>мега тенденции и т.н.</a:t>
            </a:r>
            <a:r>
              <a:rPr lang="en-GB" sz="1000" dirty="0">
                <a:latin typeface="Calibri" pitchFamily="34" charset="0"/>
              </a:rPr>
              <a:t> (</a:t>
            </a:r>
            <a:r>
              <a:rPr lang="bg-BG" sz="1000" dirty="0"/>
              <a:t>голям потенциал</a:t>
            </a:r>
            <a:r>
              <a:rPr lang="en-GB" sz="1000" dirty="0">
                <a:latin typeface="Calibri" pitchFamily="34" charset="0"/>
              </a:rPr>
              <a:t>, </a:t>
            </a:r>
            <a:r>
              <a:rPr lang="bg-BG" sz="1000" dirty="0"/>
              <a:t>предсказване използвано само в</a:t>
            </a:r>
            <a:r>
              <a:rPr lang="en-GB" sz="1000" dirty="0">
                <a:latin typeface="Calibri" pitchFamily="34" charset="0"/>
              </a:rPr>
              <a:t> </a:t>
            </a:r>
            <a:r>
              <a:rPr lang="bg-BG" sz="1000" dirty="0"/>
              <a:t>16%</a:t>
            </a:r>
            <a:r>
              <a:rPr lang="en-GB" sz="1000" dirty="0">
                <a:latin typeface="Calibri" pitchFamily="34" charset="0"/>
              </a:rPr>
              <a:t> </a:t>
            </a:r>
            <a:r>
              <a:rPr lang="bg-BG" sz="1000" dirty="0"/>
              <a:t>от технологичните програми</a:t>
            </a:r>
            <a:endParaRPr lang="en-GB" sz="1000" dirty="0"/>
          </a:p>
        </p:txBody>
      </p:sp>
      <p:sp>
        <p:nvSpPr>
          <p:cNvPr id="58374" name="Rectangle 9"/>
          <p:cNvSpPr>
            <a:spLocks noChangeArrowheads="1"/>
          </p:cNvSpPr>
          <p:nvPr/>
        </p:nvSpPr>
        <p:spPr bwMode="auto">
          <a:xfrm>
            <a:off x="3840163" y="1770063"/>
            <a:ext cx="19288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Clr>
                <a:schemeClr val="tx2"/>
              </a:buClr>
              <a:buFont typeface="Wingdings" pitchFamily="2" charset="2"/>
              <a:buNone/>
            </a:pPr>
            <a:r>
              <a:rPr lang="bg-BG" sz="1200" b="1" u="sng" dirty="0"/>
              <a:t>Географски измерения</a:t>
            </a:r>
            <a:endParaRPr lang="en-GB" sz="1200" b="1" u="sng" dirty="0"/>
          </a:p>
          <a:p>
            <a:pPr algn="ctr" eaLnBrk="0" hangingPunct="0">
              <a:buClr>
                <a:schemeClr val="tx2"/>
              </a:buClr>
              <a:buFont typeface="Wingdings" pitchFamily="2" charset="2"/>
              <a:buNone/>
            </a:pPr>
            <a:r>
              <a:rPr lang="bg-BG" sz="1200" b="1" i="1" dirty="0"/>
              <a:t>Локално</a:t>
            </a:r>
            <a:r>
              <a:rPr lang="en-GB" sz="1200" b="1" i="1" dirty="0">
                <a:latin typeface="Calibri" pitchFamily="34" charset="0"/>
              </a:rPr>
              <a:t>,</a:t>
            </a:r>
            <a:r>
              <a:rPr lang="bg-BG" sz="1200" b="1" i="1" dirty="0"/>
              <a:t> регионално, национално, глобално действащо лице</a:t>
            </a:r>
            <a:r>
              <a:rPr lang="bg-BG" sz="1400" b="1" i="1" dirty="0"/>
              <a:t> </a:t>
            </a:r>
            <a:endParaRPr lang="en-GB" sz="1400" b="1" i="1" dirty="0"/>
          </a:p>
        </p:txBody>
      </p:sp>
      <p:sp>
        <p:nvSpPr>
          <p:cNvPr id="58375" name="Rectangle 10"/>
          <p:cNvSpPr>
            <a:spLocks noChangeArrowheads="1"/>
          </p:cNvSpPr>
          <p:nvPr/>
        </p:nvSpPr>
        <p:spPr bwMode="auto">
          <a:xfrm>
            <a:off x="6699250" y="3251200"/>
            <a:ext cx="16637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1400" b="1" u="sng" dirty="0"/>
              <a:t>Измерение иновационен процес  </a:t>
            </a:r>
            <a:endParaRPr lang="en-GB" sz="1400" u="sng" dirty="0"/>
          </a:p>
          <a:p>
            <a:pPr algn="ctr"/>
            <a:r>
              <a:rPr lang="bg-BG" sz="1200" dirty="0"/>
              <a:t>Различни насърчаващи роли на различни етапи на иновационния процес  </a:t>
            </a:r>
            <a:endParaRPr lang="en-GB" sz="1200" dirty="0"/>
          </a:p>
        </p:txBody>
      </p:sp>
      <p:sp>
        <p:nvSpPr>
          <p:cNvPr id="58376" name="Rectangle 11"/>
          <p:cNvSpPr>
            <a:spLocks noChangeArrowheads="1"/>
          </p:cNvSpPr>
          <p:nvPr/>
        </p:nvSpPr>
        <p:spPr bwMode="auto">
          <a:xfrm>
            <a:off x="3525515" y="5106888"/>
            <a:ext cx="24606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1200" b="1" u="sng" dirty="0"/>
              <a:t>Интензификатор </a:t>
            </a:r>
            <a:r>
              <a:rPr lang="en-GB" sz="1200" b="1" u="sng" dirty="0">
                <a:latin typeface="Calibri" pitchFamily="34" charset="0"/>
              </a:rPr>
              <a:t> </a:t>
            </a:r>
            <a:r>
              <a:rPr lang="bg-BG" sz="1200" b="1" u="sng" dirty="0"/>
              <a:t>на национално</a:t>
            </a:r>
            <a:r>
              <a:rPr lang="en-GB" sz="1200" b="1" u="sng" dirty="0">
                <a:latin typeface="Calibri" pitchFamily="34" charset="0"/>
              </a:rPr>
              <a:t> S&amp;T </a:t>
            </a:r>
            <a:r>
              <a:rPr lang="bg-BG" sz="1200" b="1" u="sng" dirty="0"/>
              <a:t>ниво</a:t>
            </a:r>
            <a:r>
              <a:rPr lang="en-GB" sz="1200" b="1" u="sng" dirty="0">
                <a:latin typeface="Calibri" pitchFamily="34" charset="0"/>
              </a:rPr>
              <a:t> </a:t>
            </a:r>
            <a:r>
              <a:rPr lang="bg-BG" sz="1200" b="1" i="1" dirty="0"/>
              <a:t>Интензификатор приложно</a:t>
            </a:r>
            <a:r>
              <a:rPr lang="en-GB" sz="1200" b="1" i="1" dirty="0">
                <a:latin typeface="Calibri" pitchFamily="34" charset="0"/>
              </a:rPr>
              <a:t> STI </a:t>
            </a:r>
            <a:r>
              <a:rPr lang="bg-BG" sz="1200" b="1" i="1" dirty="0"/>
              <a:t>ниво</a:t>
            </a:r>
            <a:endParaRPr lang="en-GB" sz="1200" i="1" dirty="0"/>
          </a:p>
          <a:p>
            <a:pPr algn="ctr"/>
            <a:r>
              <a:rPr lang="bg-BG" sz="1000" dirty="0"/>
              <a:t>Посредством повечето програми, някои от тях специфично предназначени националното научно ниво (биоразнообразие, </a:t>
            </a:r>
            <a:r>
              <a:rPr lang="en-GB" sz="1000" dirty="0">
                <a:latin typeface="Calibri" pitchFamily="34" charset="0"/>
              </a:rPr>
              <a:t>FINE)</a:t>
            </a:r>
          </a:p>
        </p:txBody>
      </p:sp>
      <p:sp>
        <p:nvSpPr>
          <p:cNvPr id="58377" name="Line 12"/>
          <p:cNvSpPr>
            <a:spLocks noChangeShapeType="1"/>
          </p:cNvSpPr>
          <p:nvPr/>
        </p:nvSpPr>
        <p:spPr bwMode="auto">
          <a:xfrm>
            <a:off x="3175000" y="2849563"/>
            <a:ext cx="3984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58378" name="Rectangle 7"/>
          <p:cNvSpPr>
            <a:spLocks noChangeArrowheads="1"/>
          </p:cNvSpPr>
          <p:nvPr/>
        </p:nvSpPr>
        <p:spPr bwMode="auto">
          <a:xfrm>
            <a:off x="323850" y="3068638"/>
            <a:ext cx="26574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1200" b="1" u="sng"/>
              <a:t>Комбинационно измерение</a:t>
            </a:r>
            <a:endParaRPr lang="en-GB" sz="1200" b="1" u="sng"/>
          </a:p>
          <a:p>
            <a:pPr algn="ctr"/>
            <a:r>
              <a:rPr lang="bg-BG" sz="1200" b="1" i="1"/>
              <a:t>Създател и работещ в мрежа </a:t>
            </a:r>
            <a:endParaRPr lang="en-GB" sz="1200" b="1" i="1"/>
          </a:p>
          <a:p>
            <a:pPr algn="ctr"/>
            <a:r>
              <a:rPr lang="bg-BG" sz="1000"/>
              <a:t>в различни нови технологични и познавателни области и свързани фирми, за да се създадат нови комбинации в гранични области на познанието на традиционни области на науката и технологията в технологични програми и други дейности</a:t>
            </a:r>
            <a:r>
              <a:rPr lang="bg-BG" sz="1200"/>
              <a:t>  </a:t>
            </a:r>
            <a:endParaRPr lang="en-GB" sz="1200"/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1114425" y="4868863"/>
            <a:ext cx="212725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1200" b="1" u="sng"/>
              <a:t>Генерично</a:t>
            </a:r>
            <a:r>
              <a:rPr lang="en-GB" sz="1200" b="1" u="sng">
                <a:latin typeface="Calibri" pitchFamily="34" charset="0"/>
              </a:rPr>
              <a:t> STI </a:t>
            </a:r>
            <a:r>
              <a:rPr lang="bg-BG" sz="1200" b="1" u="sng"/>
              <a:t>измерение</a:t>
            </a:r>
            <a:r>
              <a:rPr lang="en-GB" sz="1200" b="1" u="sng">
                <a:latin typeface="Calibri" pitchFamily="34" charset="0"/>
              </a:rPr>
              <a:t>- </a:t>
            </a:r>
            <a:r>
              <a:rPr lang="bg-BG" sz="1200" b="1" i="1"/>
              <a:t>проникващ и ускоряващ  </a:t>
            </a:r>
            <a:endParaRPr lang="en-GB" sz="1200" i="1"/>
          </a:p>
          <a:p>
            <a:pPr algn="ctr"/>
            <a:r>
              <a:rPr lang="bg-BG" sz="1000"/>
              <a:t>На приложения на нови генерични технологии в различни области на промишлеността</a:t>
            </a:r>
            <a:r>
              <a:rPr lang="bg-BG" sz="1200"/>
              <a:t>  </a:t>
            </a:r>
            <a:endParaRPr lang="en-GB" sz="1200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6022975" y="4383088"/>
            <a:ext cx="3984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 flipV="1">
            <a:off x="6022975" y="2882900"/>
            <a:ext cx="3984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58382" name="Line 12"/>
          <p:cNvSpPr>
            <a:spLocks noChangeShapeType="1"/>
          </p:cNvSpPr>
          <p:nvPr/>
        </p:nvSpPr>
        <p:spPr bwMode="auto">
          <a:xfrm flipV="1">
            <a:off x="3187700" y="4395788"/>
            <a:ext cx="3984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58383" name="Line 12"/>
          <p:cNvSpPr>
            <a:spLocks noChangeShapeType="1"/>
          </p:cNvSpPr>
          <p:nvPr/>
        </p:nvSpPr>
        <p:spPr bwMode="auto">
          <a:xfrm flipV="1">
            <a:off x="4826000" y="44132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58384" name="Line 12"/>
          <p:cNvSpPr>
            <a:spLocks noChangeShapeType="1"/>
          </p:cNvSpPr>
          <p:nvPr/>
        </p:nvSpPr>
        <p:spPr bwMode="auto">
          <a:xfrm flipV="1">
            <a:off x="4826000" y="26765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58385" name="Line 12"/>
          <p:cNvSpPr>
            <a:spLocks noChangeShapeType="1"/>
          </p:cNvSpPr>
          <p:nvPr/>
        </p:nvSpPr>
        <p:spPr bwMode="auto">
          <a:xfrm flipH="1">
            <a:off x="6022975" y="3856038"/>
            <a:ext cx="6096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58386" name="Line 12"/>
          <p:cNvSpPr>
            <a:spLocks noChangeShapeType="1"/>
          </p:cNvSpPr>
          <p:nvPr/>
        </p:nvSpPr>
        <p:spPr bwMode="auto">
          <a:xfrm flipH="1">
            <a:off x="2976563" y="3857625"/>
            <a:ext cx="609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58387" name="Suorakulmio 19"/>
          <p:cNvSpPr>
            <a:spLocks noChangeArrowheads="1"/>
          </p:cNvSpPr>
          <p:nvPr/>
        </p:nvSpPr>
        <p:spPr bwMode="auto">
          <a:xfrm>
            <a:off x="179388" y="6372225"/>
            <a:ext cx="34079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400" dirty="0" smtClean="0"/>
              <a:t>Източник:</a:t>
            </a:r>
            <a:r>
              <a:rPr lang="en-GB" sz="1400" dirty="0" smtClean="0">
                <a:latin typeface="Calibri" pitchFamily="34" charset="0"/>
              </a:rPr>
              <a:t> </a:t>
            </a:r>
            <a:r>
              <a:rPr lang="bg-BG" sz="1400" dirty="0" smtClean="0"/>
              <a:t>Анализ </a:t>
            </a:r>
            <a:r>
              <a:rPr lang="bg-BG" sz="1400" dirty="0"/>
              <a:t>на </a:t>
            </a:r>
            <a:r>
              <a:rPr lang="en-GB" sz="1400" dirty="0">
                <a:latin typeface="Calibri" pitchFamily="34" charset="0"/>
              </a:rPr>
              <a:t>VTT </a:t>
            </a:r>
            <a:r>
              <a:rPr lang="en-GB" sz="1400" dirty="0" err="1">
                <a:latin typeface="Calibri" pitchFamily="34" charset="0"/>
              </a:rPr>
              <a:t>Sfinpact</a:t>
            </a:r>
            <a:r>
              <a:rPr lang="en-GB" sz="1400" dirty="0">
                <a:latin typeface="Calibri" pitchFamily="34" charset="0"/>
              </a:rPr>
              <a:t>, </a:t>
            </a:r>
            <a:r>
              <a:rPr lang="en-GB" sz="1400" dirty="0" smtClean="0">
                <a:latin typeface="Calibri" pitchFamily="34" charset="0"/>
              </a:rPr>
              <a:t>2012</a:t>
            </a:r>
            <a:r>
              <a:rPr lang="bg-BG" sz="1400" dirty="0" smtClean="0">
                <a:latin typeface="Calibri" pitchFamily="34" charset="0"/>
              </a:rPr>
              <a:t>.</a:t>
            </a:r>
            <a:endParaRPr lang="fi-FI" sz="1400" dirty="0"/>
          </a:p>
        </p:txBody>
      </p:sp>
      <p:sp>
        <p:nvSpPr>
          <p:cNvPr id="23" name="Ellipsi 22"/>
          <p:cNvSpPr/>
          <p:nvPr/>
        </p:nvSpPr>
        <p:spPr>
          <a:xfrm>
            <a:off x="1187450" y="1557338"/>
            <a:ext cx="2376488" cy="15843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 dirty="0" err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91440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9395" name="Text Box 23"/>
          <p:cNvSpPr txBox="1">
            <a:spLocks noChangeArrowheads="1"/>
          </p:cNvSpPr>
          <p:nvPr/>
        </p:nvSpPr>
        <p:spPr bwMode="auto">
          <a:xfrm>
            <a:off x="0" y="6583363"/>
            <a:ext cx="601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Aft>
                <a:spcPts val="1200"/>
              </a:spcAft>
            </a:pPr>
            <a:r>
              <a:rPr lang="bg-BG" sz="1200">
                <a:latin typeface="Times New Roman" pitchFamily="18" charset="0"/>
              </a:rPr>
              <a:t>Източник</a:t>
            </a:r>
            <a:r>
              <a:rPr lang="fi-FI" sz="1200">
                <a:latin typeface="Times New Roman" pitchFamily="18" charset="0"/>
              </a:rPr>
              <a:t>: Ali-Yrkkö and Hermans : Nokia </a:t>
            </a:r>
            <a:r>
              <a:rPr lang="bg-BG" sz="1200">
                <a:latin typeface="Times New Roman" pitchFamily="18" charset="0"/>
              </a:rPr>
              <a:t>във Финландската иновационна система</a:t>
            </a:r>
            <a:r>
              <a:rPr lang="fi-FI" sz="1200">
                <a:latin typeface="Times New Roman" pitchFamily="18" charset="0"/>
              </a:rPr>
              <a:t>, ETLA, Helsinki. </a:t>
            </a:r>
            <a:endParaRPr lang="en-GB" sz="1200">
              <a:latin typeface="Times New Roman" pitchFamily="18" charset="0"/>
            </a:endParaRPr>
          </a:p>
        </p:txBody>
      </p:sp>
      <p:grpSp>
        <p:nvGrpSpPr>
          <p:cNvPr id="59398" name="Group 6"/>
          <p:cNvGrpSpPr>
            <a:grpSpLocks noChangeAspect="1"/>
          </p:cNvGrpSpPr>
          <p:nvPr/>
        </p:nvGrpSpPr>
        <p:grpSpPr bwMode="auto">
          <a:xfrm>
            <a:off x="1476375" y="692150"/>
            <a:ext cx="5583238" cy="6071941"/>
            <a:chOff x="975" y="332"/>
            <a:chExt cx="3517" cy="3824"/>
          </a:xfrm>
        </p:grpSpPr>
        <p:sp>
          <p:nvSpPr>
            <p:cNvPr id="59397" name="AutoShape 5"/>
            <p:cNvSpPr>
              <a:spLocks noChangeAspect="1" noChangeArrowheads="1" noTextEdit="1"/>
            </p:cNvSpPr>
            <p:nvPr/>
          </p:nvSpPr>
          <p:spPr bwMode="auto">
            <a:xfrm>
              <a:off x="975" y="638"/>
              <a:ext cx="3514" cy="35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59399" name="Rectangle 7"/>
            <p:cNvSpPr>
              <a:spLocks noChangeArrowheads="1"/>
            </p:cNvSpPr>
            <p:nvPr/>
          </p:nvSpPr>
          <p:spPr bwMode="auto">
            <a:xfrm>
              <a:off x="977" y="332"/>
              <a:ext cx="3510" cy="38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pic>
          <p:nvPicPr>
            <p:cNvPr id="59400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21" y="601"/>
              <a:ext cx="3422" cy="2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989" y="570"/>
              <a:ext cx="3469" cy="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989" y="505"/>
              <a:ext cx="90" cy="30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1014" y="3472"/>
              <a:ext cx="3444" cy="1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59404" name="Rectangle 12"/>
            <p:cNvSpPr>
              <a:spLocks noChangeArrowheads="1"/>
            </p:cNvSpPr>
            <p:nvPr/>
          </p:nvSpPr>
          <p:spPr bwMode="auto">
            <a:xfrm>
              <a:off x="4409" y="554"/>
              <a:ext cx="66" cy="30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59405" name="Rectangle 13"/>
            <p:cNvSpPr>
              <a:spLocks noChangeArrowheads="1"/>
            </p:cNvSpPr>
            <p:nvPr/>
          </p:nvSpPr>
          <p:spPr bwMode="auto">
            <a:xfrm>
              <a:off x="1144" y="3524"/>
              <a:ext cx="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>
                <a:buFontTx/>
                <a:buChar char="•"/>
              </a:pPr>
              <a:endParaRPr lang="bg-BG" sz="1800"/>
            </a:p>
          </p:txBody>
        </p:sp>
        <p:sp>
          <p:nvSpPr>
            <p:cNvPr id="59406" name="Rectangle 14"/>
            <p:cNvSpPr>
              <a:spLocks noChangeArrowheads="1"/>
            </p:cNvSpPr>
            <p:nvPr/>
          </p:nvSpPr>
          <p:spPr bwMode="auto">
            <a:xfrm>
              <a:off x="1144" y="3606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endParaRPr lang="bg-BG" sz="1800"/>
            </a:p>
          </p:txBody>
        </p:sp>
        <p:sp>
          <p:nvSpPr>
            <p:cNvPr id="59407" name="Rectangle 15"/>
            <p:cNvSpPr>
              <a:spLocks noChangeArrowheads="1"/>
            </p:cNvSpPr>
            <p:nvPr/>
          </p:nvSpPr>
          <p:spPr bwMode="auto">
            <a:xfrm>
              <a:off x="1144" y="3689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endParaRPr lang="bg-BG" sz="1800"/>
            </a:p>
          </p:txBody>
        </p:sp>
        <p:sp>
          <p:nvSpPr>
            <p:cNvPr id="59408" name="Rectangle 16"/>
            <p:cNvSpPr>
              <a:spLocks noChangeArrowheads="1"/>
            </p:cNvSpPr>
            <p:nvPr/>
          </p:nvSpPr>
          <p:spPr bwMode="auto">
            <a:xfrm>
              <a:off x="1144" y="3774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endParaRPr lang="bg-BG" sz="1800"/>
            </a:p>
          </p:txBody>
        </p:sp>
        <p:sp>
          <p:nvSpPr>
            <p:cNvPr id="59409" name="Rectangle 17"/>
            <p:cNvSpPr>
              <a:spLocks noChangeArrowheads="1"/>
            </p:cNvSpPr>
            <p:nvPr/>
          </p:nvSpPr>
          <p:spPr bwMode="auto">
            <a:xfrm>
              <a:off x="1144" y="3856"/>
              <a:ext cx="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endParaRPr lang="bg-BG" sz="1800"/>
            </a:p>
          </p:txBody>
        </p:sp>
        <p:sp>
          <p:nvSpPr>
            <p:cNvPr id="59410" name="Rectangle 18"/>
            <p:cNvSpPr>
              <a:spLocks noChangeArrowheads="1"/>
            </p:cNvSpPr>
            <p:nvPr/>
          </p:nvSpPr>
          <p:spPr bwMode="auto">
            <a:xfrm>
              <a:off x="1194" y="3229"/>
              <a:ext cx="3298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14400"/>
              <a:endParaRPr lang="bg-BG" sz="800" dirty="0" smtClean="0"/>
            </a:p>
            <a:p>
              <a:pPr defTabSz="914400"/>
              <a:endParaRPr lang="bg-BG" sz="800" dirty="0" smtClean="0"/>
            </a:p>
            <a:p>
              <a:pPr defTabSz="914400"/>
              <a:endParaRPr lang="bg-BG" sz="800" dirty="0"/>
            </a:p>
            <a:p>
              <a:pPr defTabSz="914400"/>
              <a:r>
                <a:rPr lang="bg-BG" sz="800" dirty="0" smtClean="0"/>
                <a:t>Фигурата </a:t>
              </a:r>
              <a:r>
                <a:rPr lang="bg-BG" sz="800" dirty="0"/>
                <a:t>включва, както рискови предприятия на компании, така и </a:t>
              </a:r>
            </a:p>
            <a:p>
              <a:pPr defTabSz="914400"/>
              <a:r>
                <a:rPr lang="bg-BG" sz="800" dirty="0"/>
                <a:t>целеви изследователски проекти. Включени са партньори с минимум </a:t>
              </a:r>
            </a:p>
            <a:p>
              <a:pPr defTabSz="914400"/>
              <a:r>
                <a:rPr lang="bg-BG" sz="800" dirty="0"/>
                <a:t>три проекта</a:t>
              </a:r>
              <a:r>
                <a:rPr lang="en-US" sz="800" dirty="0"/>
                <a:t> </a:t>
              </a:r>
              <a:r>
                <a:rPr lang="bg-BG" sz="800" dirty="0"/>
                <a:t>с Nokia. Информацията се базира на крайните отчети на </a:t>
              </a:r>
            </a:p>
            <a:p>
              <a:pPr defTabSz="914400"/>
              <a:r>
                <a:rPr lang="bg-BG" sz="800" dirty="0"/>
                <a:t>ETX- and TLX- програми. Фигурата се интерпретира, че в колкото повече </a:t>
              </a:r>
            </a:p>
            <a:p>
              <a:pPr defTabSz="914400"/>
              <a:r>
                <a:rPr lang="bg-BG" sz="800" dirty="0"/>
                <a:t>проекти участва организацията, че толкова по-голям е нейният кръг и </a:t>
              </a:r>
            </a:p>
            <a:p>
              <a:pPr defTabSz="914400"/>
              <a:r>
                <a:rPr lang="bg-BG" sz="800" dirty="0"/>
                <a:t>толкова по-близо до центъра. Фигурата беше начертана по време на „</a:t>
              </a:r>
            </a:p>
            <a:p>
              <a:pPr defTabSz="914400"/>
              <a:r>
                <a:rPr lang="bg-BG" sz="800" dirty="0"/>
                <a:t>Оценка на  финландските R&amp;D програми в областта на електрониката </a:t>
              </a:r>
            </a:p>
            <a:p>
              <a:pPr defTabSz="914400"/>
              <a:r>
                <a:rPr lang="bg-BG" sz="800" dirty="0"/>
                <a:t>и телекомуникациите (проекти ETX, TLX и Teletronics I</a:t>
              </a:r>
              <a:r>
                <a:rPr lang="bg-BG" sz="800" dirty="0" smtClean="0"/>
                <a:t>)".</a:t>
              </a:r>
              <a:endParaRPr lang="bg-BG" sz="800" dirty="0">
                <a:solidFill>
                  <a:srgbClr val="000000"/>
                </a:solidFill>
                <a:latin typeface="Myriad Pro" charset="0"/>
              </a:endParaRPr>
            </a:p>
          </p:txBody>
        </p:sp>
        <p:sp>
          <p:nvSpPr>
            <p:cNvPr id="59411" name="Rectangle 19"/>
            <p:cNvSpPr>
              <a:spLocks noChangeArrowheads="1"/>
            </p:cNvSpPr>
            <p:nvPr/>
          </p:nvSpPr>
          <p:spPr bwMode="auto">
            <a:xfrm>
              <a:off x="1169" y="408"/>
              <a:ext cx="291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bg-BG" sz="1200" i="1" dirty="0">
                  <a:solidFill>
                    <a:srgbClr val="000000"/>
                  </a:solidFill>
                </a:rPr>
                <a:t>Фигура</a:t>
              </a:r>
              <a:r>
                <a:rPr lang="bg-BG" sz="1200" i="1" dirty="0">
                  <a:solidFill>
                    <a:srgbClr val="000000"/>
                  </a:solidFill>
                  <a:latin typeface="Myriad Pro" charset="0"/>
                </a:rPr>
                <a:t> 3.2. </a:t>
              </a:r>
              <a:r>
                <a:rPr lang="bg-BG" sz="1200" i="1" dirty="0">
                  <a:solidFill>
                    <a:srgbClr val="000000"/>
                  </a:solidFill>
                </a:rPr>
                <a:t>Мрежа на сътрудничество на </a:t>
              </a:r>
              <a:r>
                <a:rPr lang="bg-BG" sz="1200" i="1" dirty="0">
                  <a:solidFill>
                    <a:srgbClr val="000000"/>
                  </a:solidFill>
                  <a:latin typeface="Myriad Pro" charset="0"/>
                </a:rPr>
                <a:t>Nokia‘</a:t>
              </a:r>
              <a:r>
                <a:rPr lang="bg-BG" sz="1200" i="1" dirty="0">
                  <a:solidFill>
                    <a:srgbClr val="000000"/>
                  </a:solidFill>
                </a:rPr>
                <a:t> в програмите</a:t>
              </a:r>
              <a:r>
                <a:rPr lang="bg-BG" sz="1200" i="1" dirty="0">
                  <a:solidFill>
                    <a:srgbClr val="000000"/>
                  </a:solidFill>
                  <a:latin typeface="Myriad Pro" charset="0"/>
                </a:rPr>
                <a:t> </a:t>
              </a:r>
              <a:endParaRPr lang="bg-BG" sz="1200" i="1" dirty="0">
                <a:solidFill>
                  <a:srgbClr val="000000"/>
                </a:solidFill>
              </a:endParaRPr>
            </a:p>
            <a:p>
              <a:pPr defTabSz="914400"/>
              <a:r>
                <a:rPr lang="bg-BG" sz="1200" i="1" dirty="0">
                  <a:solidFill>
                    <a:srgbClr val="000000"/>
                  </a:solidFill>
                  <a:latin typeface="Myriad Pro" charset="0"/>
                </a:rPr>
                <a:t>Tekes' ETX </a:t>
              </a:r>
              <a:r>
                <a:rPr lang="bg-BG" sz="1200" i="1" dirty="0">
                  <a:solidFill>
                    <a:srgbClr val="000000"/>
                  </a:solidFill>
                </a:rPr>
                <a:t>и </a:t>
              </a:r>
              <a:r>
                <a:rPr lang="bg-BG" sz="1200" i="1" dirty="0">
                  <a:solidFill>
                    <a:srgbClr val="000000"/>
                  </a:solidFill>
                  <a:latin typeface="Myriad Pro" charset="0"/>
                </a:rPr>
                <a:t>TLX</a:t>
              </a:r>
              <a:endParaRPr lang="bg-BG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5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304925"/>
          </a:xfrm>
        </p:spPr>
        <p:txBody>
          <a:bodyPr/>
          <a:lstStyle/>
          <a:p>
            <a:pPr algn="ctr"/>
            <a:r>
              <a:rPr lang="bg-BG" sz="2400" dirty="0" smtClean="0"/>
              <a:t>Пресичане на граници</a:t>
            </a:r>
            <a:r>
              <a:rPr lang="en-GB" sz="2400" dirty="0" smtClean="0"/>
              <a:t>: </a:t>
            </a:r>
            <a:r>
              <a:rPr lang="bg-BG" sz="2400" dirty="0" smtClean="0"/>
              <a:t>финансирането на </a:t>
            </a:r>
            <a:r>
              <a:rPr lang="en-GB" sz="2400" dirty="0" err="1" smtClean="0"/>
              <a:t>Tekes</a:t>
            </a:r>
            <a:r>
              <a:rPr lang="en-GB" sz="2400" dirty="0" smtClean="0"/>
              <a:t> </a:t>
            </a:r>
            <a:r>
              <a:rPr lang="bg-BG" sz="2400" dirty="0" smtClean="0"/>
              <a:t>за големи компании се канализира към изследователски организации и МСП </a:t>
            </a:r>
            <a:endParaRPr lang="en-GB" sz="2400" dirty="0" smtClean="0"/>
          </a:p>
        </p:txBody>
      </p:sp>
      <p:sp>
        <p:nvSpPr>
          <p:cNvPr id="60418" name="Text Placeholder 36"/>
          <p:cNvSpPr>
            <a:spLocks noGrp="1"/>
          </p:cNvSpPr>
          <p:nvPr>
            <p:ph type="body" sz="quarter" idx="14"/>
          </p:nvPr>
        </p:nvSpPr>
        <p:spPr>
          <a:xfrm>
            <a:off x="457200" y="5951538"/>
            <a:ext cx="7440565" cy="538609"/>
          </a:xfr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bg-BG" sz="1200" dirty="0" smtClean="0">
                <a:solidFill>
                  <a:schemeClr val="bg2"/>
                </a:solidFill>
              </a:rPr>
              <a:t>Фигурите не включват финансирането на големи компании чрез изследователските програми</a:t>
            </a:r>
            <a:r>
              <a:rPr lang="en-GB" sz="1200" dirty="0" smtClean="0">
                <a:solidFill>
                  <a:schemeClr val="bg2"/>
                </a:solidFill>
              </a:rPr>
              <a:t> SHOK</a:t>
            </a:r>
            <a:r>
              <a:rPr lang="bg-BG" sz="1200" dirty="0" smtClean="0">
                <a:solidFill>
                  <a:schemeClr val="bg2"/>
                </a:solidFill>
              </a:rPr>
              <a:t> на Стратегическите </a:t>
            </a:r>
            <a:r>
              <a:rPr lang="bg-BG" sz="1200" dirty="0" smtClean="0">
                <a:solidFill>
                  <a:schemeClr val="bg2"/>
                </a:solidFill>
              </a:rPr>
              <a:t>центрове </a:t>
            </a:r>
            <a:r>
              <a:rPr lang="bg-BG" sz="1200" dirty="0" smtClean="0">
                <a:solidFill>
                  <a:schemeClr val="bg2"/>
                </a:solidFill>
              </a:rPr>
              <a:t>за наука, Технологии и иновации  </a:t>
            </a:r>
            <a:r>
              <a:rPr lang="en-GB" sz="1200" dirty="0" smtClean="0">
                <a:solidFill>
                  <a:schemeClr val="bg2"/>
                </a:solidFill>
              </a:rPr>
              <a:t> (SHOK) </a:t>
            </a:r>
            <a:r>
              <a:rPr lang="bg-BG" sz="1200" dirty="0" smtClean="0">
                <a:solidFill>
                  <a:schemeClr val="bg2"/>
                </a:solidFill>
              </a:rPr>
              <a:t>са съвместни програми на изследователски организации и компании.</a:t>
            </a:r>
            <a:endParaRPr lang="en-GB" sz="1200" dirty="0" smtClean="0"/>
          </a:p>
        </p:txBody>
      </p:sp>
      <p:grpSp>
        <p:nvGrpSpPr>
          <p:cNvPr id="60420" name="Group 46"/>
          <p:cNvGrpSpPr>
            <a:grpSpLocks/>
          </p:cNvGrpSpPr>
          <p:nvPr/>
        </p:nvGrpSpPr>
        <p:grpSpPr bwMode="auto">
          <a:xfrm>
            <a:off x="395288" y="2349500"/>
            <a:ext cx="8451429" cy="2814638"/>
            <a:chOff x="457199" y="2333625"/>
            <a:chExt cx="8451909" cy="2814434"/>
          </a:xfrm>
        </p:grpSpPr>
        <p:sp>
          <p:nvSpPr>
            <p:cNvPr id="60421" name="TextBox 12"/>
            <p:cNvSpPr txBox="1">
              <a:spLocks noChangeArrowheads="1"/>
            </p:cNvSpPr>
            <p:nvPr/>
          </p:nvSpPr>
          <p:spPr bwMode="auto">
            <a:xfrm>
              <a:off x="457200" y="2333625"/>
              <a:ext cx="356507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A</a:t>
              </a:r>
              <a:r>
                <a:rPr lang="en-GB" sz="1600" dirty="0" err="1" smtClean="0">
                  <a:solidFill>
                    <a:srgbClr val="000000"/>
                  </a:solidFill>
                </a:rPr>
                <a:t>verage</a:t>
              </a:r>
              <a:r>
                <a:rPr lang="en-GB" sz="1600" dirty="0" smtClean="0">
                  <a:solidFill>
                    <a:srgbClr val="000000"/>
                  </a:solidFill>
                </a:rPr>
                <a:t> </a:t>
              </a:r>
              <a:r>
                <a:rPr lang="en-GB" sz="1600" dirty="0">
                  <a:solidFill>
                    <a:srgbClr val="000000"/>
                  </a:solidFill>
                </a:rPr>
                <a:t>funding flows in 2008-2010</a:t>
              </a:r>
            </a:p>
          </p:txBody>
        </p:sp>
        <p:grpSp>
          <p:nvGrpSpPr>
            <p:cNvPr id="60422" name="Group 28"/>
            <p:cNvGrpSpPr>
              <a:grpSpLocks/>
            </p:cNvGrpSpPr>
            <p:nvPr/>
          </p:nvGrpSpPr>
          <p:grpSpPr bwMode="auto">
            <a:xfrm>
              <a:off x="4994210" y="2495550"/>
              <a:ext cx="3914898" cy="2600524"/>
              <a:chOff x="4994210" y="2495550"/>
              <a:chExt cx="3914898" cy="2600524"/>
            </a:xfrm>
          </p:grpSpPr>
          <p:sp>
            <p:nvSpPr>
              <p:cNvPr id="60446" name="TextBox 33"/>
              <p:cNvSpPr txBox="1">
                <a:spLocks noChangeArrowheads="1"/>
              </p:cNvSpPr>
              <p:nvPr/>
            </p:nvSpPr>
            <p:spPr bwMode="auto">
              <a:xfrm>
                <a:off x="4994210" y="2495550"/>
                <a:ext cx="3914898" cy="26005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>
                  <a:spcAft>
                    <a:spcPts val="300"/>
                  </a:spcAft>
                </a:pPr>
                <a:r>
                  <a:rPr lang="bg-BG" sz="1200" b="1" dirty="0">
                    <a:solidFill>
                      <a:srgbClr val="000000"/>
                    </a:solidFill>
                  </a:rPr>
                  <a:t>Финансиращи потоци, млн. </a:t>
                </a:r>
                <a:r>
                  <a:rPr lang="bg-BG" sz="1200" b="1" dirty="0" err="1">
                    <a:solidFill>
                      <a:srgbClr val="000000"/>
                    </a:solidFill>
                  </a:rPr>
                  <a:t>евро</a:t>
                </a:r>
                <a:endParaRPr lang="en-GB" sz="1200" b="1" dirty="0">
                  <a:solidFill>
                    <a:srgbClr val="000000"/>
                  </a:solidFill>
                </a:endParaRPr>
              </a:p>
              <a:p>
                <a:pPr>
                  <a:spcAft>
                    <a:spcPts val="300"/>
                  </a:spcAft>
                </a:pPr>
                <a:r>
                  <a:rPr lang="bg-BG" sz="1200" dirty="0">
                    <a:solidFill>
                      <a:srgbClr val="000000"/>
                    </a:solidFill>
                  </a:rPr>
                  <a:t>Финансиране на</a:t>
                </a:r>
                <a:r>
                  <a:rPr lang="en-GB" sz="1200" dirty="0" err="1">
                    <a:solidFill>
                      <a:srgbClr val="000000"/>
                    </a:solidFill>
                  </a:rPr>
                  <a:t>Tekes</a:t>
                </a:r>
                <a:r>
                  <a:rPr lang="en-GB" sz="1200" dirty="0">
                    <a:solidFill>
                      <a:srgbClr val="000000"/>
                    </a:solidFill>
                  </a:rPr>
                  <a:t> </a:t>
                </a:r>
                <a:r>
                  <a:rPr lang="bg-BG" sz="1200" dirty="0">
                    <a:solidFill>
                      <a:srgbClr val="000000"/>
                    </a:solidFill>
                  </a:rPr>
                  <a:t>за големи компании</a:t>
                </a:r>
                <a:endParaRPr lang="en-GB" sz="1200" dirty="0">
                  <a:solidFill>
                    <a:srgbClr val="000000"/>
                  </a:solidFill>
                </a:endParaRPr>
              </a:p>
              <a:p>
                <a:pPr>
                  <a:spcAft>
                    <a:spcPts val="300"/>
                  </a:spcAft>
                </a:pPr>
                <a:r>
                  <a:rPr lang="bg-BG" sz="1200" dirty="0">
                    <a:solidFill>
                      <a:srgbClr val="000000"/>
                    </a:solidFill>
                  </a:rPr>
                  <a:t>Проекти на големи компании купуват </a:t>
                </a:r>
              </a:p>
              <a:p>
                <a:pPr>
                  <a:spcAft>
                    <a:spcPts val="300"/>
                  </a:spcAft>
                </a:pPr>
                <a:r>
                  <a:rPr lang="bg-BG" sz="1200" dirty="0">
                    <a:solidFill>
                      <a:srgbClr val="000000"/>
                    </a:solidFill>
                  </a:rPr>
                  <a:t>изследователски услуги от университети и </a:t>
                </a:r>
              </a:p>
              <a:p>
                <a:pPr>
                  <a:spcAft>
                    <a:spcPts val="300"/>
                  </a:spcAft>
                </a:pPr>
                <a:r>
                  <a:rPr lang="bg-BG" sz="1200" dirty="0">
                    <a:solidFill>
                      <a:srgbClr val="000000"/>
                    </a:solidFill>
                  </a:rPr>
                  <a:t>Изследователски институти. </a:t>
                </a:r>
                <a:endParaRPr lang="en-GB" sz="1200" dirty="0">
                  <a:solidFill>
                    <a:srgbClr val="000000"/>
                  </a:solidFill>
                </a:endParaRPr>
              </a:p>
              <a:p>
                <a:pPr>
                  <a:spcAft>
                    <a:spcPts val="300"/>
                  </a:spcAft>
                </a:pPr>
                <a:r>
                  <a:rPr lang="bg-BG" sz="1200" dirty="0">
                    <a:solidFill>
                      <a:srgbClr val="000000"/>
                    </a:solidFill>
                  </a:rPr>
                  <a:t>Проекти на големи компании</a:t>
                </a:r>
                <a:r>
                  <a:rPr lang="bg-BG" dirty="0"/>
                  <a:t> </a:t>
                </a:r>
                <a:r>
                  <a:rPr lang="bg-BG" sz="1200" dirty="0">
                    <a:solidFill>
                      <a:srgbClr val="000000"/>
                    </a:solidFill>
                  </a:rPr>
                  <a:t>използват МСП </a:t>
                </a:r>
                <a:r>
                  <a:rPr lang="bg-BG" sz="1200" dirty="0" smtClean="0">
                    <a:solidFill>
                      <a:srgbClr val="000000"/>
                    </a:solidFill>
                  </a:rPr>
                  <a:t>като </a:t>
                </a:r>
              </a:p>
              <a:p>
                <a:pPr>
                  <a:spcAft>
                    <a:spcPts val="300"/>
                  </a:spcAft>
                </a:pPr>
                <a:r>
                  <a:rPr lang="bg-BG" sz="1200" dirty="0" smtClean="0">
                    <a:solidFill>
                      <a:srgbClr val="000000"/>
                    </a:solidFill>
                  </a:rPr>
                  <a:t>под-изпълнители. </a:t>
                </a:r>
                <a:endParaRPr lang="bg-BG" sz="1200" dirty="0">
                  <a:solidFill>
                    <a:srgbClr val="000000"/>
                  </a:solidFill>
                </a:endParaRPr>
              </a:p>
              <a:p>
                <a:pPr>
                  <a:spcAft>
                    <a:spcPts val="300"/>
                  </a:spcAft>
                </a:pPr>
                <a:r>
                  <a:rPr lang="bg-BG" sz="1200" dirty="0" smtClean="0">
                    <a:solidFill>
                      <a:srgbClr val="000000"/>
                    </a:solidFill>
                  </a:rPr>
                  <a:t>Големи </a:t>
                </a:r>
                <a:r>
                  <a:rPr lang="bg-BG" sz="1200" dirty="0">
                    <a:solidFill>
                      <a:srgbClr val="000000"/>
                    </a:solidFill>
                  </a:rPr>
                  <a:t>компании </a:t>
                </a:r>
                <a:r>
                  <a:rPr lang="bg-BG" sz="1200" dirty="0" err="1" smtClean="0">
                    <a:solidFill>
                      <a:srgbClr val="000000"/>
                    </a:solidFill>
                  </a:rPr>
                  <a:t>съ</a:t>
                </a:r>
                <a:r>
                  <a:rPr lang="en-US" sz="1200" dirty="0" smtClean="0">
                    <a:solidFill>
                      <a:srgbClr val="000000"/>
                    </a:solidFill>
                  </a:rPr>
                  <a:t>-</a:t>
                </a:r>
                <a:r>
                  <a:rPr lang="bg-BG" sz="1200" dirty="0" smtClean="0">
                    <a:solidFill>
                      <a:srgbClr val="000000"/>
                    </a:solidFill>
                  </a:rPr>
                  <a:t>финансират </a:t>
                </a:r>
                <a:r>
                  <a:rPr lang="bg-BG" sz="1200" dirty="0">
                    <a:solidFill>
                      <a:srgbClr val="000000"/>
                    </a:solidFill>
                  </a:rPr>
                  <a:t>публични </a:t>
                </a:r>
              </a:p>
              <a:p>
                <a:pPr>
                  <a:spcAft>
                    <a:spcPts val="300"/>
                  </a:spcAft>
                </a:pPr>
                <a:r>
                  <a:rPr lang="bg-BG" sz="1200" dirty="0">
                    <a:solidFill>
                      <a:srgbClr val="000000"/>
                    </a:solidFill>
                  </a:rPr>
                  <a:t>изследователски проекти </a:t>
                </a:r>
                <a:r>
                  <a:rPr lang="en-GB" sz="1200" dirty="0">
                    <a:solidFill>
                      <a:srgbClr val="000000"/>
                    </a:solidFill>
                  </a:rPr>
                  <a:t> </a:t>
                </a:r>
                <a:r>
                  <a:rPr lang="bg-BG" sz="1200" dirty="0">
                    <a:solidFill>
                      <a:srgbClr val="000000"/>
                    </a:solidFill>
                  </a:rPr>
                  <a:t>в университети и </a:t>
                </a:r>
              </a:p>
              <a:p>
                <a:pPr>
                  <a:spcAft>
                    <a:spcPts val="300"/>
                  </a:spcAft>
                </a:pPr>
                <a:r>
                  <a:rPr lang="bg-BG" sz="1200" dirty="0">
                    <a:solidFill>
                      <a:srgbClr val="000000"/>
                    </a:solidFill>
                  </a:rPr>
                  <a:t>изследователски институти. </a:t>
                </a:r>
              </a:p>
              <a:p>
                <a:pPr>
                  <a:spcAft>
                    <a:spcPts val="300"/>
                  </a:spcAft>
                </a:pPr>
                <a:r>
                  <a:rPr lang="bg-BG" sz="1200" b="1" dirty="0">
                    <a:solidFill>
                      <a:srgbClr val="000000"/>
                    </a:solidFill>
                  </a:rPr>
                  <a:t>Нетен поток </a:t>
                </a:r>
                <a:endParaRPr lang="en-GB" sz="12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0447" name="TextBox 34"/>
              <p:cNvSpPr txBox="1">
                <a:spLocks noChangeArrowheads="1"/>
              </p:cNvSpPr>
              <p:nvPr/>
            </p:nvSpPr>
            <p:spPr bwMode="auto">
              <a:xfrm>
                <a:off x="8110136" y="2732166"/>
                <a:ext cx="300068" cy="1977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>
                  <a:spcAft>
                    <a:spcPts val="300"/>
                  </a:spcAft>
                </a:pPr>
                <a:r>
                  <a:rPr lang="en-GB" sz="1200" dirty="0">
                    <a:solidFill>
                      <a:srgbClr val="000000"/>
                    </a:solidFill>
                  </a:rPr>
                  <a:t>+ 58</a:t>
                </a:r>
              </a:p>
              <a:p>
                <a:pPr algn="r">
                  <a:spcAft>
                    <a:spcPts val="300"/>
                  </a:spcAft>
                </a:pPr>
                <a:r>
                  <a:rPr lang="en-GB" sz="1200" dirty="0">
                    <a:solidFill>
                      <a:srgbClr val="000000"/>
                    </a:solidFill>
                  </a:rPr>
                  <a:t/>
                </a:r>
                <a:br>
                  <a:rPr lang="en-GB" sz="1200" dirty="0">
                    <a:solidFill>
                      <a:srgbClr val="000000"/>
                    </a:solidFill>
                  </a:rPr>
                </a:br>
                <a:r>
                  <a:rPr lang="en-GB" sz="1200" dirty="0">
                    <a:solidFill>
                      <a:srgbClr val="000000"/>
                    </a:solidFill>
                  </a:rPr>
                  <a:t/>
                </a:r>
                <a:br>
                  <a:rPr lang="en-GB" sz="1200" dirty="0">
                    <a:solidFill>
                      <a:srgbClr val="000000"/>
                    </a:solidFill>
                  </a:rPr>
                </a:br>
                <a:r>
                  <a:rPr lang="en-GB" sz="1200" dirty="0">
                    <a:solidFill>
                      <a:srgbClr val="000000"/>
                    </a:solidFill>
                  </a:rPr>
                  <a:t>- 28</a:t>
                </a:r>
              </a:p>
              <a:p>
                <a:pPr algn="r">
                  <a:spcAft>
                    <a:spcPts val="300"/>
                  </a:spcAft>
                </a:pPr>
                <a:r>
                  <a:rPr lang="en-GB" sz="1200" dirty="0">
                    <a:solidFill>
                      <a:srgbClr val="000000"/>
                    </a:solidFill>
                  </a:rPr>
                  <a:t/>
                </a:r>
                <a:br>
                  <a:rPr lang="en-GB" sz="1200" dirty="0">
                    <a:solidFill>
                      <a:srgbClr val="000000"/>
                    </a:solidFill>
                  </a:rPr>
                </a:br>
                <a:r>
                  <a:rPr lang="en-GB" sz="1200" dirty="0">
                    <a:solidFill>
                      <a:srgbClr val="000000"/>
                    </a:solidFill>
                  </a:rPr>
                  <a:t>- 19</a:t>
                </a:r>
              </a:p>
              <a:p>
                <a:pPr algn="r">
                  <a:spcAft>
                    <a:spcPts val="300"/>
                  </a:spcAft>
                </a:pPr>
                <a:r>
                  <a:rPr lang="en-GB" sz="1200" dirty="0">
                    <a:solidFill>
                      <a:srgbClr val="000000"/>
                    </a:solidFill>
                  </a:rPr>
                  <a:t/>
                </a:r>
                <a:br>
                  <a:rPr lang="en-GB" sz="1200" dirty="0">
                    <a:solidFill>
                      <a:srgbClr val="000000"/>
                    </a:solidFill>
                  </a:rPr>
                </a:br>
                <a:r>
                  <a:rPr lang="en-GB" sz="1200" dirty="0">
                    <a:solidFill>
                      <a:srgbClr val="000000"/>
                    </a:solidFill>
                  </a:rPr>
                  <a:t/>
                </a:r>
                <a:br>
                  <a:rPr lang="en-GB" sz="1200" dirty="0">
                    <a:solidFill>
                      <a:srgbClr val="000000"/>
                    </a:solidFill>
                  </a:rPr>
                </a:br>
                <a:r>
                  <a:rPr lang="en-GB" sz="1200" dirty="0">
                    <a:solidFill>
                      <a:srgbClr val="000000"/>
                    </a:solidFill>
                  </a:rPr>
                  <a:t>- 10</a:t>
                </a:r>
              </a:p>
              <a:p>
                <a:pPr algn="r">
                  <a:spcAft>
                    <a:spcPts val="300"/>
                  </a:spcAft>
                </a:pPr>
                <a:r>
                  <a:rPr lang="en-GB" sz="1200" dirty="0">
                    <a:solidFill>
                      <a:srgbClr val="000000"/>
                    </a:solidFill>
                  </a:rPr>
                  <a:t>+  1</a:t>
                </a:r>
              </a:p>
            </p:txBody>
          </p:sp>
        </p:grpSp>
        <p:grpSp>
          <p:nvGrpSpPr>
            <p:cNvPr id="60423" name="Group 45"/>
            <p:cNvGrpSpPr>
              <a:grpSpLocks/>
            </p:cNvGrpSpPr>
            <p:nvPr/>
          </p:nvGrpSpPr>
          <p:grpSpPr bwMode="auto">
            <a:xfrm>
              <a:off x="457199" y="2639992"/>
              <a:ext cx="4438883" cy="2508067"/>
              <a:chOff x="457199" y="2639992"/>
              <a:chExt cx="4438883" cy="2508067"/>
            </a:xfrm>
          </p:grpSpPr>
          <p:grpSp>
            <p:nvGrpSpPr>
              <p:cNvPr id="60424" name="Group 39"/>
              <p:cNvGrpSpPr>
                <a:grpSpLocks/>
              </p:cNvGrpSpPr>
              <p:nvPr/>
            </p:nvGrpSpPr>
            <p:grpSpPr bwMode="auto">
              <a:xfrm>
                <a:off x="4215009" y="3149541"/>
                <a:ext cx="681073" cy="1128631"/>
                <a:chOff x="4215009" y="3149541"/>
                <a:chExt cx="681073" cy="1128631"/>
              </a:xfrm>
            </p:grpSpPr>
            <p:sp>
              <p:nvSpPr>
                <p:cNvPr id="9" name="Round Diagonal Corner Rectangle 8"/>
                <p:cNvSpPr/>
                <p:nvPr/>
              </p:nvSpPr>
              <p:spPr>
                <a:xfrm rot="16200000">
                  <a:off x="3991247" y="3373318"/>
                  <a:ext cx="1128631" cy="681077"/>
                </a:xfrm>
                <a:prstGeom prst="round2Diag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445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4349954" y="3620994"/>
                  <a:ext cx="346093" cy="182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bg-BG" sz="1200">
                      <a:solidFill>
                        <a:srgbClr val="000000"/>
                      </a:solidFill>
                    </a:rPr>
                    <a:t>МСП</a:t>
                  </a:r>
                  <a:endParaRPr lang="en-GB" sz="12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60425" name="Group 44"/>
              <p:cNvGrpSpPr>
                <a:grpSpLocks/>
              </p:cNvGrpSpPr>
              <p:nvPr/>
            </p:nvGrpSpPr>
            <p:grpSpPr bwMode="auto">
              <a:xfrm>
                <a:off x="1865386" y="4354366"/>
                <a:ext cx="1663787" cy="793693"/>
                <a:chOff x="1865386" y="4354366"/>
                <a:chExt cx="1663787" cy="793693"/>
              </a:xfrm>
            </p:grpSpPr>
            <p:sp>
              <p:nvSpPr>
                <p:cNvPr id="11" name="Round Diagonal Corner Rectangle 10"/>
                <p:cNvSpPr/>
                <p:nvPr/>
              </p:nvSpPr>
              <p:spPr>
                <a:xfrm rot="16200000">
                  <a:off x="2502039" y="4120914"/>
                  <a:ext cx="390496" cy="1663794"/>
                </a:xfrm>
                <a:prstGeom prst="round2DiagRect">
                  <a:avLst>
                    <a:gd name="adj1" fmla="val 26842"/>
                    <a:gd name="adj2" fmla="val 0"/>
                  </a:avLst>
                </a:prstGeom>
                <a:solidFill>
                  <a:srgbClr val="B0DA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8" name="Right Arrow 27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2329801" y="4550386"/>
                  <a:ext cx="734958" cy="342918"/>
                </a:xfrm>
                <a:prstGeom prst="rightArrow">
                  <a:avLst>
                    <a:gd name="adj1" fmla="val 50000"/>
                    <a:gd name="adj2" fmla="val 49999"/>
                  </a:avLst>
                </a:prstGeom>
                <a:solidFill>
                  <a:srgbClr val="B0DAF0"/>
                </a:solidFill>
                <a:ln w="25400" algn="ctr">
                  <a:noFill/>
                  <a:miter lim="800000"/>
                  <a:headEnd/>
                  <a:tailEnd/>
                </a:ln>
              </p:spPr>
              <p:txBody>
                <a:bodyPr rot="10800000" vert="eaVert" anchor="ctr"/>
                <a:lstStyle/>
                <a:p>
                  <a:pPr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800" dirty="0">
                    <a:solidFill>
                      <a:srgbClr val="FFFFFF"/>
                    </a:solidFill>
                    <a:latin typeface="+mn-lt"/>
                  </a:endParaRPr>
                </a:p>
              </p:txBody>
            </p:sp>
            <p:sp>
              <p:nvSpPr>
                <p:cNvPr id="60442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2355949" y="4540090"/>
                  <a:ext cx="635033" cy="1682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GB" sz="1100">
                      <a:solidFill>
                        <a:srgbClr val="000000"/>
                      </a:solidFill>
                    </a:rPr>
                    <a:t>58 </a:t>
                  </a:r>
                  <a:r>
                    <a:rPr lang="bg-BG" sz="1100">
                      <a:solidFill>
                        <a:srgbClr val="000000"/>
                      </a:solidFill>
                    </a:rPr>
                    <a:t>млн</a:t>
                  </a:r>
                  <a:r>
                    <a:rPr lang="en-GB" sz="1100">
                      <a:solidFill>
                        <a:srgbClr val="000000"/>
                      </a:solidFill>
                    </a:rPr>
                    <a:t>l. €</a:t>
                  </a:r>
                </a:p>
              </p:txBody>
            </p:sp>
            <p:sp>
              <p:nvSpPr>
                <p:cNvPr id="60443" name="TextBox 30"/>
                <p:cNvSpPr txBox="1">
                  <a:spLocks noChangeArrowheads="1"/>
                </p:cNvSpPr>
                <p:nvPr/>
              </p:nvSpPr>
              <p:spPr bwMode="auto">
                <a:xfrm>
                  <a:off x="2463825" y="4815979"/>
                  <a:ext cx="482761" cy="2129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GB" sz="1400">
                      <a:solidFill>
                        <a:srgbClr val="000000"/>
                      </a:solidFill>
                    </a:rPr>
                    <a:t>Tekes</a:t>
                  </a:r>
                  <a:endParaRPr lang="en-GB" sz="1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60426" name="Group 40"/>
              <p:cNvGrpSpPr>
                <a:grpSpLocks/>
              </p:cNvGrpSpPr>
              <p:nvPr/>
            </p:nvGrpSpPr>
            <p:grpSpPr bwMode="auto">
              <a:xfrm>
                <a:off x="457199" y="2639992"/>
                <a:ext cx="890635" cy="1638180"/>
                <a:chOff x="457199" y="2639992"/>
                <a:chExt cx="890635" cy="1638180"/>
              </a:xfrm>
            </p:grpSpPr>
            <p:sp>
              <p:nvSpPr>
                <p:cNvPr id="8" name="Round Diagonal Corner Rectangle 7"/>
                <p:cNvSpPr/>
                <p:nvPr/>
              </p:nvSpPr>
              <p:spPr>
                <a:xfrm rot="16200000">
                  <a:off x="83428" y="3013762"/>
                  <a:ext cx="1638181" cy="890638"/>
                </a:xfrm>
                <a:prstGeom prst="round2Diag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439" name="TextBox 32"/>
                <p:cNvSpPr txBox="1">
                  <a:spLocks noChangeArrowheads="1"/>
                </p:cNvSpPr>
                <p:nvPr/>
              </p:nvSpPr>
              <p:spPr bwMode="auto">
                <a:xfrm>
                  <a:off x="565155" y="3143193"/>
                  <a:ext cx="739814" cy="7746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bg-BG" sz="900">
                      <a:solidFill>
                        <a:srgbClr val="000000"/>
                      </a:solidFill>
                    </a:rPr>
                    <a:t>Университети</a:t>
                  </a:r>
                  <a:endParaRPr lang="en-GB" sz="900">
                    <a:solidFill>
                      <a:srgbClr val="000000"/>
                    </a:solidFill>
                  </a:endParaRPr>
                </a:p>
                <a:p>
                  <a:pPr>
                    <a:spcAft>
                      <a:spcPts val="600"/>
                    </a:spcAft>
                  </a:pPr>
                  <a:r>
                    <a:rPr lang="bg-BG" sz="900">
                      <a:solidFill>
                        <a:srgbClr val="000000"/>
                      </a:solidFill>
                    </a:rPr>
                    <a:t>Изследова-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bg-BG" sz="900">
                      <a:solidFill>
                        <a:srgbClr val="000000"/>
                      </a:solidFill>
                    </a:rPr>
                    <a:t>телски 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bg-BG" sz="900">
                      <a:solidFill>
                        <a:srgbClr val="000000"/>
                      </a:solidFill>
                    </a:rPr>
                    <a:t>институти</a:t>
                  </a:r>
                  <a:endParaRPr lang="en-GB" sz="9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60427" name="Group 43"/>
              <p:cNvGrpSpPr>
                <a:grpSpLocks/>
              </p:cNvGrpSpPr>
              <p:nvPr/>
            </p:nvGrpSpPr>
            <p:grpSpPr bwMode="auto">
              <a:xfrm>
                <a:off x="1333546" y="2639992"/>
                <a:ext cx="2771920" cy="1638180"/>
                <a:chOff x="1333546" y="2639992"/>
                <a:chExt cx="2771920" cy="1638180"/>
              </a:xfrm>
            </p:grpSpPr>
            <p:sp>
              <p:nvSpPr>
                <p:cNvPr id="10" name="Round Diagonal Corner Rectangle 9"/>
                <p:cNvSpPr/>
                <p:nvPr/>
              </p:nvSpPr>
              <p:spPr>
                <a:xfrm rot="16200000">
                  <a:off x="1876611" y="2649411"/>
                  <a:ext cx="1638181" cy="1619342"/>
                </a:xfrm>
                <a:prstGeom prst="round2DiagRect">
                  <a:avLst>
                    <a:gd name="adj1" fmla="val 10197"/>
                    <a:gd name="adj2" fmla="val 0"/>
                  </a:avLst>
                </a:prstGeom>
                <a:solidFill>
                  <a:srgbClr val="C3B9D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Round Diagonal Corner Rectangle 18"/>
                <p:cNvSpPr/>
                <p:nvPr/>
              </p:nvSpPr>
              <p:spPr>
                <a:xfrm rot="16200000">
                  <a:off x="2276632" y="3033571"/>
                  <a:ext cx="838139" cy="1400254"/>
                </a:xfrm>
                <a:prstGeom prst="round2DiagRect">
                  <a:avLst>
                    <a:gd name="adj1" fmla="val 26842"/>
                    <a:gd name="adj2" fmla="val 0"/>
                  </a:avLst>
                </a:prstGeom>
                <a:solidFill>
                  <a:srgbClr val="B0DA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430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1893963" y="3463844"/>
                  <a:ext cx="1617747" cy="5333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lnSpc>
                      <a:spcPts val="1400"/>
                    </a:lnSpc>
                  </a:pPr>
                  <a:r>
                    <a:rPr lang="bg-BG" sz="1200">
                      <a:solidFill>
                        <a:srgbClr val="000000"/>
                      </a:solidFill>
                    </a:rPr>
                    <a:t>Разходи на проекти</a:t>
                  </a:r>
                </a:p>
                <a:p>
                  <a:pPr algn="ctr">
                    <a:lnSpc>
                      <a:spcPts val="1400"/>
                    </a:lnSpc>
                  </a:pPr>
                  <a:r>
                    <a:rPr lang="bg-BG" sz="1200">
                      <a:solidFill>
                        <a:srgbClr val="000000"/>
                      </a:solidFill>
                    </a:rPr>
                    <a:t>финансирани от</a:t>
                  </a:r>
                  <a:r>
                    <a:rPr lang="en-GB" sz="1200">
                      <a:solidFill>
                        <a:srgbClr val="000000"/>
                      </a:solidFill>
                    </a:rPr>
                    <a:t> Tekes</a:t>
                  </a:r>
                </a:p>
                <a:p>
                  <a:pPr algn="ctr">
                    <a:lnSpc>
                      <a:spcPts val="1400"/>
                    </a:lnSpc>
                  </a:pPr>
                  <a:r>
                    <a:rPr lang="en-GB" sz="1200">
                      <a:solidFill>
                        <a:srgbClr val="000000"/>
                      </a:solidFill>
                    </a:rPr>
                    <a:t>167 </a:t>
                  </a:r>
                  <a:r>
                    <a:rPr lang="bg-BG" sz="1200">
                      <a:solidFill>
                        <a:srgbClr val="000000"/>
                      </a:solidFill>
                    </a:rPr>
                    <a:t>млн.</a:t>
                  </a:r>
                  <a:r>
                    <a:rPr lang="en-GB" sz="1200">
                      <a:solidFill>
                        <a:srgbClr val="000000"/>
                      </a:solidFill>
                    </a:rPr>
                    <a:t>. €</a:t>
                  </a:r>
                </a:p>
              </p:txBody>
            </p:sp>
            <p:sp>
              <p:nvSpPr>
                <p:cNvPr id="21" name="Right Arrow 20"/>
                <p:cNvSpPr/>
                <p:nvPr/>
              </p:nvSpPr>
              <p:spPr>
                <a:xfrm>
                  <a:off x="3372014" y="3635281"/>
                  <a:ext cx="733467" cy="342875"/>
                </a:xfrm>
                <a:prstGeom prst="rightArrow">
                  <a:avLst/>
                </a:prstGeom>
                <a:solidFill>
                  <a:srgbClr val="B0DA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432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3449794" y="3721000"/>
                  <a:ext cx="558829" cy="1682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GB" sz="1100">
                      <a:solidFill>
                        <a:srgbClr val="000000"/>
                      </a:solidFill>
                    </a:rPr>
                    <a:t>19 mill. €</a:t>
                  </a:r>
                </a:p>
              </p:txBody>
            </p:sp>
            <p:sp>
              <p:nvSpPr>
                <p:cNvPr id="26" name="Right Arrow 25"/>
                <p:cNvSpPr/>
                <p:nvPr/>
              </p:nvSpPr>
              <p:spPr>
                <a:xfrm flipH="1">
                  <a:off x="1333549" y="2778093"/>
                  <a:ext cx="733467" cy="342875"/>
                </a:xfrm>
                <a:prstGeom prst="rightArrow">
                  <a:avLst/>
                </a:prstGeom>
                <a:solidFill>
                  <a:srgbClr val="C3B9D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434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1400224" y="2863813"/>
                  <a:ext cx="603282" cy="1682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GB" sz="1100">
                      <a:solidFill>
                        <a:srgbClr val="000000"/>
                      </a:solidFill>
                    </a:rPr>
                    <a:t>10</a:t>
                  </a:r>
                  <a:r>
                    <a:rPr lang="bg-BG" sz="1100">
                      <a:solidFill>
                        <a:srgbClr val="000000"/>
                      </a:solidFill>
                    </a:rPr>
                    <a:t>млн.</a:t>
                  </a:r>
                  <a:r>
                    <a:rPr lang="en-GB" sz="1100">
                      <a:solidFill>
                        <a:srgbClr val="000000"/>
                      </a:solidFill>
                    </a:rPr>
                    <a:t>. €</a:t>
                  </a:r>
                </a:p>
              </p:txBody>
            </p:sp>
            <p:sp>
              <p:nvSpPr>
                <p:cNvPr id="23" name="Right Arrow 22"/>
                <p:cNvSpPr/>
                <p:nvPr/>
              </p:nvSpPr>
              <p:spPr>
                <a:xfrm flipH="1">
                  <a:off x="1333549" y="3635281"/>
                  <a:ext cx="733467" cy="342875"/>
                </a:xfrm>
                <a:prstGeom prst="rightArrow">
                  <a:avLst/>
                </a:prstGeom>
                <a:solidFill>
                  <a:srgbClr val="B0DA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800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0436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1420863" y="3730525"/>
                  <a:ext cx="558829" cy="1682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lang="en-GB" sz="1100">
                      <a:solidFill>
                        <a:srgbClr val="000000"/>
                      </a:solidFill>
                    </a:rPr>
                    <a:t>28 mill. €</a:t>
                  </a:r>
                </a:p>
              </p:txBody>
            </p:sp>
            <p:sp>
              <p:nvSpPr>
                <p:cNvPr id="60437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2005094" y="2806667"/>
                  <a:ext cx="1460577" cy="39525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bg-BG" sz="1400">
                      <a:solidFill>
                        <a:srgbClr val="000000"/>
                      </a:solidFill>
                    </a:rPr>
                    <a:t>Големи компании</a:t>
                  </a:r>
                </a:p>
                <a:p>
                  <a:r>
                    <a:rPr lang="bg-BG" sz="1200">
                      <a:solidFill>
                        <a:srgbClr val="000000"/>
                      </a:solidFill>
                    </a:rPr>
                    <a:t>Над </a:t>
                  </a:r>
                  <a:r>
                    <a:rPr lang="en-GB" sz="1200">
                      <a:solidFill>
                        <a:srgbClr val="000000"/>
                      </a:solidFill>
                    </a:rPr>
                    <a:t>500 </a:t>
                  </a:r>
                  <a:r>
                    <a:rPr lang="bg-BG" sz="1200">
                      <a:solidFill>
                        <a:srgbClr val="000000"/>
                      </a:solidFill>
                    </a:rPr>
                    <a:t>служители</a:t>
                  </a:r>
                  <a:endParaRPr lang="en-GB" sz="120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es teema">
  <a:themeElements>
    <a:clrScheme name="Tekes Yleinen">
      <a:dk1>
        <a:srgbClr val="004B8D"/>
      </a:dk1>
      <a:lt1>
        <a:sysClr val="window" lastClr="FFFFFF"/>
      </a:lt1>
      <a:dk2>
        <a:srgbClr val="004B8D"/>
      </a:dk2>
      <a:lt2>
        <a:srgbClr val="000000"/>
      </a:lt2>
      <a:accent1>
        <a:srgbClr val="00B6E7"/>
      </a:accent1>
      <a:accent2>
        <a:srgbClr val="0080C8"/>
      </a:accent2>
      <a:accent3>
        <a:srgbClr val="EB9328"/>
      </a:accent3>
      <a:accent4>
        <a:srgbClr val="99CC33"/>
      </a:accent4>
      <a:accent5>
        <a:srgbClr val="CC0033"/>
      </a:accent5>
      <a:accent6>
        <a:srgbClr val="7F7F7F"/>
      </a:accent6>
      <a:hlink>
        <a:srgbClr val="3366CC"/>
      </a:hlink>
      <a:folHlink>
        <a:srgbClr val="7F7F7F"/>
      </a:folHlink>
    </a:clrScheme>
    <a:fontScheme name="Tekes 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_results">
  <a:themeElements>
    <a:clrScheme name="Tekes Yleinen">
      <a:dk1>
        <a:srgbClr val="004B8D"/>
      </a:dk1>
      <a:lt1>
        <a:srgbClr val="FFFFFF"/>
      </a:lt1>
      <a:dk2>
        <a:srgbClr val="004B8D"/>
      </a:dk2>
      <a:lt2>
        <a:srgbClr val="000000"/>
      </a:lt2>
      <a:accent1>
        <a:srgbClr val="00B6E7"/>
      </a:accent1>
      <a:accent2>
        <a:srgbClr val="0080C8"/>
      </a:accent2>
      <a:accent3>
        <a:srgbClr val="EB9328"/>
      </a:accent3>
      <a:accent4>
        <a:srgbClr val="99CC33"/>
      </a:accent4>
      <a:accent5>
        <a:srgbClr val="CC0033"/>
      </a:accent5>
      <a:accent6>
        <a:srgbClr val="7F7F7F"/>
      </a:accent6>
      <a:hlink>
        <a:srgbClr val="3366CC"/>
      </a:hlink>
      <a:folHlink>
        <a:srgbClr val="7F7F7F"/>
      </a:folHlink>
    </a:clrScheme>
    <a:fontScheme name="Tekes 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ekes teema">
  <a:themeElements>
    <a:clrScheme name="Tekes Yleinen">
      <a:dk1>
        <a:srgbClr val="004B8D"/>
      </a:dk1>
      <a:lt1>
        <a:srgbClr val="FFFFFF"/>
      </a:lt1>
      <a:dk2>
        <a:srgbClr val="004B8D"/>
      </a:dk2>
      <a:lt2>
        <a:srgbClr val="000000"/>
      </a:lt2>
      <a:accent1>
        <a:srgbClr val="00B6E7"/>
      </a:accent1>
      <a:accent2>
        <a:srgbClr val="0080C8"/>
      </a:accent2>
      <a:accent3>
        <a:srgbClr val="EB9328"/>
      </a:accent3>
      <a:accent4>
        <a:srgbClr val="99CC33"/>
      </a:accent4>
      <a:accent5>
        <a:srgbClr val="CC0033"/>
      </a:accent5>
      <a:accent6>
        <a:srgbClr val="7F7F7F"/>
      </a:accent6>
      <a:hlink>
        <a:srgbClr val="3366CC"/>
      </a:hlink>
      <a:folHlink>
        <a:srgbClr val="7F7F7F"/>
      </a:folHlink>
    </a:clrScheme>
    <a:fontScheme name="Tekes 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2751</TotalTime>
  <Words>1546</Words>
  <Application>Microsoft Office PowerPoint</Application>
  <PresentationFormat>On-screen Show (4:3)</PresentationFormat>
  <Paragraphs>275</Paragraphs>
  <Slides>16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Tekes teema</vt:lpstr>
      <vt:lpstr>2_results</vt:lpstr>
      <vt:lpstr>1_Tekes teema</vt:lpstr>
      <vt:lpstr>Microsoft Excel 97-2003 Worksheet</vt:lpstr>
      <vt:lpstr>Worksheet</vt:lpstr>
      <vt:lpstr>Финландският модел за иновации</vt:lpstr>
      <vt:lpstr>Иновации и конкурентоспособност</vt:lpstr>
      <vt:lpstr>Наука и профил на иновациите във Финландия</vt:lpstr>
      <vt:lpstr>Ресурси в сферата на иновациите </vt:lpstr>
      <vt:lpstr>НИРД в публичния сектор на Финландия </vt:lpstr>
      <vt:lpstr>Интелигентна специализация: пробив от местни вериги от компании (value chains) до глобалните мрежи</vt:lpstr>
      <vt:lpstr>Примери на различни измерения на ролята на Tekes  (на базата на иновационните граници, дефинирани в програмите за технологии за енергетиката и околната среда)  (VTT Sfinpact analysis, 2012)</vt:lpstr>
      <vt:lpstr>PowerPoint Presentation</vt:lpstr>
      <vt:lpstr>Пресичане на граници: финансирането на Tekes за големи компании се канализира към изследователски организации и МСП </vt:lpstr>
      <vt:lpstr>За Tekes</vt:lpstr>
      <vt:lpstr>Tekes финансиране на НИРД за 2011 г.</vt:lpstr>
      <vt:lpstr>Въздействия: Проследяване на резултатите на клиентите: Производителност на МСП  </vt:lpstr>
      <vt:lpstr>Въздействия: Стартиращи компании (start-up), финансирани от Tekes растат бързо и успешно  </vt:lpstr>
      <vt:lpstr>Въздействия: Tekes допринася за различни видове иновации</vt:lpstr>
      <vt:lpstr>Подхода на Tekes</vt:lpstr>
      <vt:lpstr>   Съвети за развитие на иновационна система  </vt:lpstr>
    </vt:vector>
  </TitlesOfParts>
  <Company>Tekes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rhm</dc:creator>
  <cp:lastModifiedBy>Kostadin Stoilov</cp:lastModifiedBy>
  <cp:revision>52</cp:revision>
  <dcterms:created xsi:type="dcterms:W3CDTF">2012-02-01T07:33:46Z</dcterms:created>
  <dcterms:modified xsi:type="dcterms:W3CDTF">2012-10-19T13:24:18Z</dcterms:modified>
</cp:coreProperties>
</file>